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63" r:id="rId4"/>
    <p:sldId id="257" r:id="rId5"/>
    <p:sldId id="262" r:id="rId6"/>
    <p:sldId id="259" r:id="rId7"/>
    <p:sldId id="260" r:id="rId8"/>
    <p:sldId id="261" r:id="rId9"/>
    <p:sldId id="264"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17" autoAdjust="0"/>
    <p:restoredTop sz="94660"/>
  </p:normalViewPr>
  <p:slideViewPr>
    <p:cSldViewPr snapToGrid="0">
      <p:cViewPr varScale="1">
        <p:scale>
          <a:sx n="37" d="100"/>
          <a:sy n="37" d="100"/>
        </p:scale>
        <p:origin x="-96" y="-24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90992458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13764042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49095079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38887870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218991415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334554398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360586449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38815105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115043736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191674758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69CA322-221A-4701-85D5-C26B8B866F2B}" type="datetimeFigureOut">
              <a:rPr lang="it-IT" smtClean="0"/>
              <a:pPr/>
              <a:t>31/07/2018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4239195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CA322-221A-4701-85D5-C26B8B866F2B}" type="datetimeFigureOut">
              <a:rPr lang="it-IT" smtClean="0"/>
              <a:pPr/>
              <a:t>31/07/2018</a:t>
            </a:fld>
            <a:endParaRPr lang="it-IT" dirty="0"/>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176A9-3F33-4E69-B46F-ABCF9DDF0CD4}" type="slidenum">
              <a:rPr lang="it-IT" smtClean="0"/>
              <a:pPr/>
              <a:t>‹N›</a:t>
            </a:fld>
            <a:endParaRPr lang="it-IT" dirty="0"/>
          </a:p>
        </p:txBody>
      </p:sp>
    </p:spTree>
    <p:extLst>
      <p:ext uri="{BB962C8B-B14F-4D97-AF65-F5344CB8AC3E}">
        <p14:creationId xmlns="" xmlns:p14="http://schemas.microsoft.com/office/powerpoint/2010/main" val="253402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95300" y="177800"/>
            <a:ext cx="10655300" cy="5816600"/>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305342"/>
            <a:ext cx="12192000" cy="4401205"/>
          </a:xfrm>
          <a:prstGeom prst="rect">
            <a:avLst/>
          </a:prstGeom>
        </p:spPr>
        <p:txBody>
          <a:bodyPr wrap="square">
            <a:spAutoFit/>
          </a:bodyPr>
          <a:lstStyle/>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Fondi Strutturali Europei- Programma Operativo Nazionale</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 "Per la scuola, competenze e ambienti per l'apprendimento" 2014-2020. </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Avviso pubblico </a:t>
            </a:r>
            <a:r>
              <a:rPr lang="it-IT" sz="2800" b="1" dirty="0" err="1" smtClean="0">
                <a:solidFill>
                  <a:srgbClr val="000000"/>
                </a:solidFill>
                <a:latin typeface="Times New Roman" pitchFamily="18" charset="0"/>
                <a:ea typeface="Times New Roman" pitchFamily="18" charset="0"/>
                <a:cs typeface="Times New Roman" pitchFamily="18" charset="0"/>
              </a:rPr>
              <a:t>prot</a:t>
            </a:r>
            <a:r>
              <a:rPr lang="it-IT" sz="2800" b="1" dirty="0" smtClean="0">
                <a:solidFill>
                  <a:srgbClr val="000000"/>
                </a:solidFill>
                <a:latin typeface="Times New Roman" pitchFamily="18" charset="0"/>
                <a:ea typeface="Times New Roman" pitchFamily="18" charset="0"/>
                <a:cs typeface="Times New Roman" pitchFamily="18" charset="0"/>
              </a:rPr>
              <a:t>. 10862 del 16/09/2016 "Progetti di inclusione sociale e lotta al disagio nonché per garantire l'apertura delle scuole oltre l'orario scolastico soprattutto nelle aree a rischio e in quelle periferiche".</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 Asse I - Istruzione - Fondo Sociale Europeo (FSE). Obiettivo specifico 10.1.</a:t>
            </a:r>
          </a:p>
          <a:p>
            <a:pPr lvl="0" algn="ctr" fontAlgn="base">
              <a:spcBef>
                <a:spcPct val="0"/>
              </a:spcBef>
              <a:spcAft>
                <a:spcPct val="0"/>
              </a:spcAft>
            </a:pPr>
            <a:r>
              <a:rPr lang="it-IT" sz="2800" b="1" dirty="0" smtClean="0">
                <a:solidFill>
                  <a:srgbClr val="000000"/>
                </a:solidFill>
                <a:latin typeface="Times New Roman" pitchFamily="18" charset="0"/>
                <a:ea typeface="Times New Roman" pitchFamily="18" charset="0"/>
                <a:cs typeface="Times New Roman" pitchFamily="18" charset="0"/>
              </a:rPr>
              <a:t>Riduzione del fallimento formativo precoce e della dispersione scolastica e formativa. Azione 10.1.1 Interventi di sostegno agli studenti caratterizzati da particolari fragilità. </a:t>
            </a:r>
            <a:br>
              <a:rPr lang="it-IT" sz="2800" b="1" dirty="0" smtClean="0">
                <a:solidFill>
                  <a:srgbClr val="000000"/>
                </a:solidFill>
                <a:latin typeface="Times New Roman" pitchFamily="18" charset="0"/>
                <a:ea typeface="Times New Roman" pitchFamily="18" charset="0"/>
                <a:cs typeface="Times New Roman" pitchFamily="18" charset="0"/>
              </a:rPr>
            </a:br>
            <a:r>
              <a:rPr lang="it-IT" sz="2800" b="1" dirty="0" smtClean="0">
                <a:solidFill>
                  <a:srgbClr val="000000"/>
                </a:solidFill>
                <a:latin typeface="Times New Roman" pitchFamily="18" charset="0"/>
                <a:ea typeface="Times New Roman" pitchFamily="18" charset="0"/>
                <a:cs typeface="Times New Roman" pitchFamily="18" charset="0"/>
              </a:rPr>
              <a:t>Codice: 10.1.1A-FSEPON-CA-2017-480 " A dimensione studente"</a:t>
            </a: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ttangolo 2"/>
          <p:cNvSpPr/>
          <p:nvPr/>
        </p:nvSpPr>
        <p:spPr>
          <a:xfrm>
            <a:off x="1151647" y="0"/>
            <a:ext cx="8808309" cy="178510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5400" dirty="0" smtClean="0">
                <a:ln w="0"/>
                <a:effectLst>
                  <a:outerShdw blurRad="38100" dist="19050" dir="2700000" algn="tl" rotWithShape="0">
                    <a:schemeClr val="dk1">
                      <a:alpha val="40000"/>
                    </a:schemeClr>
                  </a:outerShdw>
                </a:effectLst>
              </a:rPr>
              <a:t>Il castello tra realtà e fantasia.</a:t>
            </a:r>
          </a:p>
          <a:p>
            <a:pPr algn="ctr"/>
            <a:r>
              <a:rPr lang="it-IT" sz="2800" dirty="0" smtClean="0">
                <a:ln w="0"/>
                <a:effectLst>
                  <a:outerShdw blurRad="38100" dist="19050" dir="2700000" algn="tl" rotWithShape="0">
                    <a:schemeClr val="dk1">
                      <a:alpha val="40000"/>
                    </a:schemeClr>
                  </a:outerShdw>
                </a:effectLst>
              </a:rPr>
              <a:t>di Greta Fiorillo 3 AT</a:t>
            </a:r>
            <a:endParaRPr lang="it-IT" sz="2800" dirty="0">
              <a:ln w="0"/>
              <a:effectLst>
                <a:outerShdw blurRad="38100" dist="19050" dir="2700000" algn="tl" rotWithShape="0">
                  <a:schemeClr val="dk1">
                    <a:alpha val="40000"/>
                  </a:schemeClr>
                </a:outerShdw>
              </a:effectLst>
            </a:endParaRPr>
          </a:p>
          <a:p>
            <a:pPr algn="ctr"/>
            <a:endParaRPr lang="it-IT" sz="2800" b="1" cap="none" spc="0" dirty="0">
              <a:ln/>
              <a:solidFill>
                <a:schemeClr val="accent4"/>
              </a:solidFill>
              <a:effectLst/>
            </a:endParaRPr>
          </a:p>
        </p:txBody>
      </p:sp>
    </p:spTree>
    <p:extLst>
      <p:ext uri="{BB962C8B-B14F-4D97-AF65-F5344CB8AC3E}">
        <p14:creationId xmlns="" xmlns:p14="http://schemas.microsoft.com/office/powerpoint/2010/main" val="312917839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3961843" cy="6422853"/>
          </a:xfrm>
        </p:spPr>
        <p:txBody>
          <a:bodyPr>
            <a:normAutofit/>
          </a:bodyPr>
          <a:lstStyle/>
          <a:p>
            <a:r>
              <a:rPr lang="it-IT" sz="1800" dirty="0" smtClean="0">
                <a:latin typeface="Arabic Typesetting" panose="03020402040406030203" pitchFamily="66" charset="-78"/>
                <a:cs typeface="Arabic Typesetting" panose="03020402040406030203" pitchFamily="66" charset="-78"/>
              </a:rPr>
              <a:t>La Torre "</a:t>
            </a:r>
            <a:r>
              <a:rPr lang="it-IT" sz="1800" b="1" dirty="0" smtClean="0">
                <a:latin typeface="Arabic Typesetting" panose="03020402040406030203" pitchFamily="66" charset="-78"/>
                <a:cs typeface="Arabic Typesetting" panose="03020402040406030203" pitchFamily="66" charset="-78"/>
              </a:rPr>
              <a:t>OPPIDIUM ANGARIUM</a:t>
            </a:r>
            <a:r>
              <a:rPr lang="it-IT" sz="1800" dirty="0" smtClean="0">
                <a:latin typeface="Arabic Typesetting" panose="03020402040406030203" pitchFamily="66" charset="-78"/>
                <a:cs typeface="Arabic Typesetting" panose="03020402040406030203" pitchFamily="66" charset="-78"/>
              </a:rPr>
              <a:t>" di Angri fu data alle fiamme da Braccio da Montone nel 1421 durante la guerra tra il re Luigi III d'Angiò e il re Alfonso d'Aragona. </a:t>
            </a:r>
            <a:br>
              <a:rPr lang="it-IT" sz="1800" dirty="0" smtClean="0">
                <a:latin typeface="Arabic Typesetting" panose="03020402040406030203" pitchFamily="66" charset="-78"/>
                <a:cs typeface="Arabic Typesetting" panose="03020402040406030203" pitchFamily="66" charset="-78"/>
              </a:rPr>
            </a:br>
            <a:r>
              <a:rPr lang="it-IT" sz="1800" dirty="0" smtClean="0">
                <a:latin typeface="Arabic Typesetting" panose="03020402040406030203" pitchFamily="66" charset="-78"/>
                <a:cs typeface="Arabic Typesetting" panose="03020402040406030203" pitchFamily="66" charset="-78"/>
              </a:rPr>
              <a:t>Nel XVII per volontà del principe Marcantonio Doria, si ebbe una trasformazione del castello, fu svecchiato ed alleggerito .</a:t>
            </a:r>
            <a:br>
              <a:rPr lang="it-IT" sz="1800" dirty="0" smtClean="0">
                <a:latin typeface="Arabic Typesetting" panose="03020402040406030203" pitchFamily="66" charset="-78"/>
                <a:cs typeface="Arabic Typesetting" panose="03020402040406030203" pitchFamily="66" charset="-78"/>
              </a:rPr>
            </a:br>
            <a:r>
              <a:rPr lang="it-IT" sz="1800" dirty="0" smtClean="0">
                <a:latin typeface="Arabic Typesetting" panose="03020402040406030203" pitchFamily="66" charset="-78"/>
                <a:cs typeface="Arabic Typesetting" panose="03020402040406030203" pitchFamily="66" charset="-78"/>
              </a:rPr>
              <a:t>Lo splendido palazzo settecentesco dei Doria, fu progettato dall'architetto Francesconi. </a:t>
            </a:r>
            <a:r>
              <a:rPr lang="it-IT" sz="1800" dirty="0">
                <a:latin typeface="Arabic Typesetting" panose="03020402040406030203" pitchFamily="66" charset="-78"/>
                <a:cs typeface="Arabic Typesetting" panose="03020402040406030203" pitchFamily="66" charset="-78"/>
              </a:rPr>
              <a:t/>
            </a:r>
            <a:br>
              <a:rPr lang="it-IT" sz="1800" dirty="0">
                <a:latin typeface="Arabic Typesetting" panose="03020402040406030203" pitchFamily="66" charset="-78"/>
                <a:cs typeface="Arabic Typesetting" panose="03020402040406030203" pitchFamily="66" charset="-78"/>
              </a:rPr>
            </a:br>
            <a:r>
              <a:rPr lang="it-IT" sz="1800" dirty="0" smtClean="0">
                <a:latin typeface="Arabic Typesetting" panose="03020402040406030203" pitchFamily="66" charset="-78"/>
                <a:cs typeface="Arabic Typesetting" panose="03020402040406030203" pitchFamily="66" charset="-78"/>
              </a:rPr>
              <a:t>La costruzione potrebbe infatti risalire all'epoca romana e ciò si può desumere sia dal vario materiale di piccole dimensioni, e sia dal materiale alluvionale di superficie, nel quale predomina la pietra locale, il tufo duro e dolce, cocci di cotto, la selce e la sarnide.</a:t>
            </a:r>
            <a:br>
              <a:rPr lang="it-IT" sz="1800" dirty="0" smtClean="0">
                <a:latin typeface="Arabic Typesetting" panose="03020402040406030203" pitchFamily="66" charset="-78"/>
                <a:cs typeface="Arabic Typesetting" panose="03020402040406030203" pitchFamily="66" charset="-78"/>
              </a:rPr>
            </a:br>
            <a:r>
              <a:rPr lang="it-IT" sz="1800" dirty="0" smtClean="0">
                <a:latin typeface="Arabic Typesetting" panose="03020402040406030203" pitchFamily="66" charset="-78"/>
                <a:cs typeface="Arabic Typesetting" panose="03020402040406030203" pitchFamily="66" charset="-78"/>
              </a:rPr>
              <a:t>Nel 1908 l'amministrazione comunale, presieduta dal sindaco Adinolfi, lo acquista dagli eredi dei Doria, adibendolo a Municipio e a carcere mandamentale.</a:t>
            </a:r>
            <a:endParaRPr lang="it-IT" sz="1800" dirty="0">
              <a:latin typeface="Arabic Typesetting" panose="03020402040406030203" pitchFamily="66" charset="-78"/>
              <a:cs typeface="Arabic Typesetting" panose="03020402040406030203" pitchFamily="66" charset="-78"/>
            </a:endParaRPr>
          </a:p>
        </p:txBody>
      </p:sp>
      <p:pic>
        <p:nvPicPr>
          <p:cNvPr id="4" name="Segnaposto contenuto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028160" y="1902940"/>
            <a:ext cx="6325640" cy="4199881"/>
          </a:xfrm>
        </p:spPr>
      </p:pic>
    </p:spTree>
    <p:extLst>
      <p:ext uri="{BB962C8B-B14F-4D97-AF65-F5344CB8AC3E}">
        <p14:creationId xmlns="" xmlns:p14="http://schemas.microsoft.com/office/powerpoint/2010/main" val="192453065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p15:prstTrans prst="fallOver"/>
      </p:transition>
    </mc:Choice>
    <mc:Fallback>
      <p:transitio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4915550" cy="6013174"/>
          </a:xfrm>
        </p:spPr>
        <p:txBody>
          <a:bodyPr>
            <a:normAutofit/>
          </a:bodyPr>
          <a:lstStyle/>
          <a:p>
            <a:r>
              <a:rPr lang="it-IT" sz="1800" b="1" dirty="0" smtClean="0">
                <a:latin typeface="Arabic Typesetting" panose="03020402040406030203" pitchFamily="66" charset="-78"/>
                <a:cs typeface="Arabic Typesetting" panose="03020402040406030203" pitchFamily="66" charset="-78"/>
              </a:rPr>
              <a:t>                           SALA DEGLI AFFRESCHI</a:t>
            </a:r>
            <a:r>
              <a:rPr lang="it-IT" sz="1800" dirty="0" smtClean="0">
                <a:latin typeface="Arabic Typesetting" panose="03020402040406030203" pitchFamily="66" charset="-78"/>
                <a:cs typeface="Arabic Typesetting" panose="03020402040406030203" pitchFamily="66" charset="-78"/>
              </a:rPr>
              <a:t/>
            </a:r>
            <a:br>
              <a:rPr lang="it-IT" sz="1800" dirty="0" smtClean="0">
                <a:latin typeface="Arabic Typesetting" panose="03020402040406030203" pitchFamily="66" charset="-78"/>
                <a:cs typeface="Arabic Typesetting" panose="03020402040406030203" pitchFamily="66" charset="-78"/>
              </a:rPr>
            </a:br>
            <a:r>
              <a:rPr lang="it-IT" sz="1800" dirty="0" smtClean="0">
                <a:latin typeface="Arabic Typesetting" panose="03020402040406030203" pitchFamily="66" charset="-78"/>
                <a:cs typeface="Arabic Typesetting" panose="03020402040406030203" pitchFamily="66" charset="-78"/>
              </a:rPr>
              <a:t>Denominata così per la presenza di affreschi su ciascuna parete risalenti al secolo scorso,attualmente è la sala in cui vengono celebrati i matrimoni civili.</a:t>
            </a:r>
            <a:br>
              <a:rPr lang="it-IT" sz="1800" dirty="0" smtClean="0">
                <a:latin typeface="Arabic Typesetting" panose="03020402040406030203" pitchFamily="66" charset="-78"/>
                <a:cs typeface="Arabic Typesetting" panose="03020402040406030203" pitchFamily="66" charset="-78"/>
              </a:rPr>
            </a:br>
            <a:r>
              <a:rPr lang="it-IT" sz="1800" dirty="0" smtClean="0">
                <a:latin typeface="Arabic Typesetting" panose="03020402040406030203" pitchFamily="66" charset="-78"/>
                <a:cs typeface="Arabic Typesetting" panose="03020402040406030203" pitchFamily="66" charset="-78"/>
              </a:rPr>
              <a:t>Annessa alla sala si trova la terrazza che ospita spesso eventi.</a:t>
            </a:r>
            <a:br>
              <a:rPr lang="it-IT" sz="1800" dirty="0" smtClean="0">
                <a:latin typeface="Arabic Typesetting" panose="03020402040406030203" pitchFamily="66" charset="-78"/>
                <a:cs typeface="Arabic Typesetting" panose="03020402040406030203" pitchFamily="66" charset="-78"/>
              </a:rPr>
            </a:br>
            <a:endParaRPr lang="it-IT" sz="1800" dirty="0">
              <a:latin typeface="Arabic Typesetting" panose="03020402040406030203" pitchFamily="66" charset="-78"/>
              <a:cs typeface="Arabic Typesetting" panose="03020402040406030203" pitchFamily="66" charset="-78"/>
            </a:endParaRPr>
          </a:p>
        </p:txBody>
      </p:sp>
      <p:pic>
        <p:nvPicPr>
          <p:cNvPr id="4" name="Segnaposto contenuto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5820862" y="1448121"/>
            <a:ext cx="5801784" cy="4351338"/>
          </a:xfrm>
        </p:spPr>
      </p:pic>
    </p:spTree>
    <p:extLst>
      <p:ext uri="{BB962C8B-B14F-4D97-AF65-F5344CB8AC3E}">
        <p14:creationId xmlns="" xmlns:p14="http://schemas.microsoft.com/office/powerpoint/2010/main" val="111997752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p15:prstTrans prst="fallOver"/>
      </p:transition>
    </mc:Choice>
    <mc:Fallback>
      <p:transition spd="slow"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3568" y="1581667"/>
            <a:ext cx="11518558" cy="1995488"/>
          </a:xfrm>
        </p:spPr>
        <p:txBody>
          <a:bodyPr>
            <a:normAutofit/>
          </a:bodyPr>
          <a:lstStyle/>
          <a:p>
            <a:pPr algn="ctr"/>
            <a:r>
              <a:rPr lang="it-IT" sz="8800" dirty="0" smtClean="0">
                <a:latin typeface="AR CARTER" panose="02000000000000000000" pitchFamily="2" charset="0"/>
              </a:rPr>
              <a:t>Un’altra storia narra che…</a:t>
            </a:r>
            <a:endParaRPr lang="it-IT" sz="8800" dirty="0">
              <a:latin typeface="AR CARTER" panose="02000000000000000000" pitchFamily="2" charset="0"/>
            </a:endParaRPr>
          </a:p>
        </p:txBody>
      </p:sp>
    </p:spTree>
    <p:extLst>
      <p:ext uri="{BB962C8B-B14F-4D97-AF65-F5344CB8AC3E}">
        <p14:creationId xmlns="" xmlns:p14="http://schemas.microsoft.com/office/powerpoint/2010/main" val="305140499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5257800" cy="6299286"/>
          </a:xfrm>
        </p:spPr>
        <p:txBody>
          <a:bodyPr>
            <a:normAutofit/>
          </a:bodyPr>
          <a:lstStyle/>
          <a:p>
            <a:r>
              <a:rPr lang="it-IT" sz="1800" dirty="0" smtClean="0">
                <a:latin typeface="AR CARTER" panose="02000000000000000000" pitchFamily="2" charset="0"/>
              </a:rPr>
              <a:t>La torre  "OPPIDIUM ANGARIUM" ,abitata da sempre dagli gnomi Fiorilli, nella notte della festa dei Fiori, fu attaccata dai Troll che rapirono le due figlie  di Re Gnomo Fiorillo I.</a:t>
            </a:r>
            <a:br>
              <a:rPr lang="it-IT" sz="1800" dirty="0" smtClean="0">
                <a:latin typeface="AR CARTER" panose="02000000000000000000" pitchFamily="2" charset="0"/>
              </a:rPr>
            </a:br>
            <a:r>
              <a:rPr lang="it-IT" sz="1800" dirty="0" smtClean="0">
                <a:latin typeface="AR CARTER" panose="02000000000000000000" pitchFamily="2" charset="0"/>
              </a:rPr>
              <a:t>Il mattino successivo quando la festa ebbe fine il Re si rese conto che le figlie erano sparite e nella loro stanza trovò un messaggio da parte del Re Troll Frollo il Malefico che lo aspettava alla sua dimora il "REFUGIUM" .</a:t>
            </a:r>
            <a:br>
              <a:rPr lang="it-IT" sz="1800" dirty="0" smtClean="0">
                <a:latin typeface="AR CARTER" panose="02000000000000000000" pitchFamily="2" charset="0"/>
              </a:rPr>
            </a:br>
            <a:r>
              <a:rPr lang="it-IT" sz="1800" dirty="0" smtClean="0">
                <a:latin typeface="AR CARTER" panose="02000000000000000000" pitchFamily="2" charset="0"/>
              </a:rPr>
              <a:t>Il Re si recò al Refugium e trattò la liberazione delle figlie.</a:t>
            </a:r>
            <a:br>
              <a:rPr lang="it-IT" sz="1800" dirty="0" smtClean="0">
                <a:latin typeface="AR CARTER" panose="02000000000000000000" pitchFamily="2" charset="0"/>
              </a:rPr>
            </a:br>
            <a:r>
              <a:rPr lang="it-IT" sz="1800" dirty="0" smtClean="0">
                <a:latin typeface="AR CARTER" panose="02000000000000000000" pitchFamily="2" charset="0"/>
              </a:rPr>
              <a:t>Il Re Frollo pretese l’unione delle due principesse gnome con i due principi troll altrimenti le avrebbe uccise.</a:t>
            </a:r>
            <a:br>
              <a:rPr lang="it-IT" sz="1800" dirty="0" smtClean="0">
                <a:latin typeface="AR CARTER" panose="02000000000000000000" pitchFamily="2" charset="0"/>
              </a:rPr>
            </a:br>
            <a:r>
              <a:rPr lang="it-IT" sz="1800" dirty="0" smtClean="0">
                <a:latin typeface="AR CARTER" panose="02000000000000000000" pitchFamily="2" charset="0"/>
              </a:rPr>
              <a:t> Il Re Fiorillo a malincuore accettò il matrimonio e tornò all’Oppidium.</a:t>
            </a:r>
            <a:br>
              <a:rPr lang="it-IT" sz="1800" dirty="0" smtClean="0">
                <a:latin typeface="AR CARTER" panose="02000000000000000000" pitchFamily="2" charset="0"/>
              </a:rPr>
            </a:br>
            <a:r>
              <a:rPr lang="it-IT" sz="1800" dirty="0" smtClean="0">
                <a:latin typeface="AR CARTER" panose="02000000000000000000" pitchFamily="2" charset="0"/>
              </a:rPr>
              <a:t> </a:t>
            </a:r>
            <a:endParaRPr lang="it-IT" sz="1800" dirty="0">
              <a:latin typeface="AR CARTER" panose="02000000000000000000" pitchFamily="2" charset="0"/>
            </a:endParaRPr>
          </a:p>
        </p:txBody>
      </p:sp>
      <p:pic>
        <p:nvPicPr>
          <p:cNvPr id="5" name="Segnaposto contenuto 4"/>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6096000" y="1789197"/>
            <a:ext cx="5181600" cy="3451141"/>
          </a:xfrm>
        </p:spPr>
      </p:pic>
      <p:pic>
        <p:nvPicPr>
          <p:cNvPr id="7" name="Immagine 6"/>
          <p:cNvPicPr>
            <a:picLocks noChangeAspect="1"/>
          </p:cNvPicPr>
          <p:nvPr/>
        </p:nvPicPr>
        <p:blipFill>
          <a:blip r:embed="rId3"/>
          <a:stretch>
            <a:fillRect/>
          </a:stretch>
        </p:blipFill>
        <p:spPr>
          <a:xfrm>
            <a:off x="7327274" y="3769370"/>
            <a:ext cx="2435500" cy="1619891"/>
          </a:xfrm>
          <a:prstGeom prst="rect">
            <a:avLst/>
          </a:prstGeom>
        </p:spPr>
      </p:pic>
    </p:spTree>
    <p:extLst>
      <p:ext uri="{BB962C8B-B14F-4D97-AF65-F5344CB8AC3E}">
        <p14:creationId xmlns="" xmlns:p14="http://schemas.microsoft.com/office/powerpoint/2010/main" val="1220845684"/>
      </p:ext>
    </p:extLst>
  </p:cSld>
  <p:clrMapOvr>
    <a:masterClrMapping/>
  </p:clrMapOvr>
  <mc:AlternateContent xmlns:mc="http://schemas.openxmlformats.org/markup-compatibility/2006">
    <mc:Choice xmlns="" xmlns:p14="http://schemas.microsoft.com/office/powerpoint/2010/main" Requires="p14">
      <p:transition p14:dur="100" advClick="0">
        <p:cut/>
      </p:transition>
    </mc:Choice>
    <mc:Fallback>
      <p:transition advClick="0">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7466901" cy="5844790"/>
          </a:xfrm>
        </p:spPr>
        <p:txBody>
          <a:bodyPr>
            <a:normAutofit/>
          </a:bodyPr>
          <a:lstStyle/>
          <a:p>
            <a:r>
              <a:rPr lang="it-IT" sz="1800" dirty="0" smtClean="0">
                <a:latin typeface="AR CARTER" panose="02000000000000000000" pitchFamily="2" charset="0"/>
              </a:rPr>
              <a:t>Passarono mesi e arrivò il giorno del matrimonio all’interno della Sala degli Affreschi nell’Oppidium Angarium, chiamata così per la presenza di affreschi su ogni parete.</a:t>
            </a:r>
            <a:br>
              <a:rPr lang="it-IT" sz="1800" dirty="0" smtClean="0">
                <a:latin typeface="AR CARTER" panose="02000000000000000000" pitchFamily="2" charset="0"/>
              </a:rPr>
            </a:br>
            <a:r>
              <a:rPr lang="it-IT" sz="1800" dirty="0">
                <a:latin typeface="AR CARTER" panose="02000000000000000000" pitchFamily="2" charset="0"/>
              </a:rPr>
              <a:t>F</a:t>
            </a:r>
            <a:r>
              <a:rPr lang="it-IT" sz="1800" dirty="0" smtClean="0">
                <a:latin typeface="AR CARTER" panose="02000000000000000000" pitchFamily="2" charset="0"/>
              </a:rPr>
              <a:t>inalmente il padre ebbe modo di parlare con le figlie che gli rivelarono di essere innamorate dei principi Troll che durante questi mesi al Refugium le avevano trattate bene.</a:t>
            </a:r>
            <a:br>
              <a:rPr lang="it-IT" sz="1800" dirty="0" smtClean="0">
                <a:latin typeface="AR CARTER" panose="02000000000000000000" pitchFamily="2" charset="0"/>
              </a:rPr>
            </a:br>
            <a:r>
              <a:rPr lang="it-IT" sz="1800" dirty="0" smtClean="0">
                <a:latin typeface="AR CARTER" panose="02000000000000000000" pitchFamily="2" charset="0"/>
              </a:rPr>
              <a:t>Il padre allora fu felicissimo per le figlie e questo astio tra Troll e Gnomi terminò .</a:t>
            </a:r>
            <a:br>
              <a:rPr lang="it-IT" sz="1800" dirty="0" smtClean="0">
                <a:latin typeface="AR CARTER" panose="02000000000000000000" pitchFamily="2" charset="0"/>
              </a:rPr>
            </a:br>
            <a:endParaRPr lang="it-IT" sz="1800" dirty="0">
              <a:latin typeface="AR CARTER" panose="02000000000000000000" pitchFamily="2" charset="0"/>
            </a:endParaRPr>
          </a:p>
        </p:txBody>
      </p:sp>
      <p:pic>
        <p:nvPicPr>
          <p:cNvPr id="4" name="Segnaposto contenuto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8723870" y="1630276"/>
            <a:ext cx="2767914" cy="4579639"/>
          </a:xfrm>
        </p:spPr>
      </p:pic>
      <p:pic>
        <p:nvPicPr>
          <p:cNvPr id="8" name="Immagine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957749" y="2763140"/>
            <a:ext cx="3127577" cy="3873807"/>
          </a:xfrm>
          <a:prstGeom prst="rect">
            <a:avLst/>
          </a:prstGeom>
        </p:spPr>
      </p:pic>
      <p:pic>
        <p:nvPicPr>
          <p:cNvPr id="9" name="Immagine 8"/>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7931674" y="4326161"/>
            <a:ext cx="4853063" cy="1738181"/>
          </a:xfrm>
          <a:prstGeom prst="rect">
            <a:avLst/>
          </a:prstGeom>
        </p:spPr>
      </p:pic>
      <p:pic>
        <p:nvPicPr>
          <p:cNvPr id="10" name="Immagin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252661" y="5251987"/>
            <a:ext cx="1710331" cy="1114710"/>
          </a:xfrm>
          <a:prstGeom prst="rect">
            <a:avLst/>
          </a:prstGeom>
        </p:spPr>
      </p:pic>
      <p:pic>
        <p:nvPicPr>
          <p:cNvPr id="11" name="Immagine 1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179204">
            <a:off x="10678788" y="5003234"/>
            <a:ext cx="974488" cy="1347230"/>
          </a:xfrm>
          <a:prstGeom prst="rect">
            <a:avLst/>
          </a:prstGeom>
        </p:spPr>
      </p:pic>
    </p:spTree>
    <p:extLst>
      <p:ext uri="{BB962C8B-B14F-4D97-AF65-F5344CB8AC3E}">
        <p14:creationId xmlns="" xmlns:p14="http://schemas.microsoft.com/office/powerpoint/2010/main" val="2116048686"/>
      </p:ext>
    </p:extLst>
  </p:cSld>
  <p:clrMapOvr>
    <a:masterClrMapping/>
  </p:clrMapOvr>
  <p:transition spd="slow" advClick="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4000" b="-24000"/>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676400" y="900834"/>
            <a:ext cx="10515600" cy="1325563"/>
          </a:xfrm>
          <a:noFill/>
        </p:spPr>
        <p:txBody>
          <a:bodyPr/>
          <a:lstStyle/>
          <a:p>
            <a:r>
              <a:rPr lang="it-IT" dirty="0" smtClean="0">
                <a:latin typeface="AR DARLING" panose="02000000000000000000" pitchFamily="2" charset="0"/>
              </a:rPr>
              <a:t>Tocca a te : Continua a sognare …</a:t>
            </a:r>
            <a:endParaRPr lang="it-IT" dirty="0">
              <a:latin typeface="AR DARLING" panose="02000000000000000000" pitchFamily="2" charset="0"/>
            </a:endParaRPr>
          </a:p>
        </p:txBody>
      </p:sp>
    </p:spTree>
    <p:extLst>
      <p:ext uri="{BB962C8B-B14F-4D97-AF65-F5344CB8AC3E}">
        <p14:creationId xmlns="" xmlns:p14="http://schemas.microsoft.com/office/powerpoint/2010/main" val="83445832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advClick="0">
        <p15:prstTrans prst="curtains"/>
      </p:transition>
    </mc:Choice>
    <mc:Fallback>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220</Words>
  <Application>Microsoft Office PowerPoint</Application>
  <PresentationFormat>Personalizzato</PresentationFormat>
  <Paragraphs>13</Paragraphs>
  <Slides>9</Slides>
  <Notes>0</Notes>
  <HiddenSlides>0</HiddenSlides>
  <MMClips>0</MMClips>
  <ScaleCrop>false</ScaleCrop>
  <HeadingPairs>
    <vt:vector size="4" baseType="variant">
      <vt:variant>
        <vt:lpstr>Tema</vt:lpstr>
      </vt:variant>
      <vt:variant>
        <vt:i4>1</vt:i4>
      </vt:variant>
      <vt:variant>
        <vt:lpstr>Titoli diapositive</vt:lpstr>
      </vt:variant>
      <vt:variant>
        <vt:i4>9</vt:i4>
      </vt:variant>
    </vt:vector>
  </HeadingPairs>
  <TitlesOfParts>
    <vt:vector size="10" baseType="lpstr">
      <vt:lpstr>Tema di Office</vt:lpstr>
      <vt:lpstr>Diapositiva 1</vt:lpstr>
      <vt:lpstr>Diapositiva 2</vt:lpstr>
      <vt:lpstr>Diapositiva 3</vt:lpstr>
      <vt:lpstr>La Torre "OPPIDIUM ANGARIUM" di Angri fu data alle fiamme da Braccio da Montone nel 1421 durante la guerra tra il re Luigi III d'Angiò e il re Alfonso d'Aragona.  Nel XVII per volontà del principe Marcantonio Doria, si ebbe una trasformazione del castello, fu svecchiato ed alleggerito . Lo splendido palazzo settecentesco dei Doria, fu progettato dall'architetto Francesconi.  La costruzione potrebbe infatti risalire all'epoca romana e ciò si può desumere sia dal vario materiale di piccole dimensioni, e sia dal materiale alluvionale di superficie, nel quale predomina la pietra locale, il tufo duro e dolce, cocci di cotto, la selce e la sarnide. Nel 1908 l'amministrazione comunale, presieduta dal sindaco Adinolfi, lo acquista dagli eredi dei Doria, adibendolo a Municipio e a carcere mandamentale.</vt:lpstr>
      <vt:lpstr>                           SALA DEGLI AFFRESCHI Denominata così per la presenza di affreschi su ciascuna parete risalenti al secolo scorso,attualmente è la sala in cui vengono celebrati i matrimoni civili. Annessa alla sala si trova la terrazza che ospita spesso eventi. </vt:lpstr>
      <vt:lpstr>Un’altra storia narra che…</vt:lpstr>
      <vt:lpstr>La torre  "OPPIDIUM ANGARIUM" ,abitata da sempre dagli gnomi Fiorilli, nella notte della festa dei Fiori, fu attaccata dai Troll che rapirono le due figlie  di Re Gnomo Fiorillo I. Il mattino successivo quando la festa ebbe fine il Re si rese conto che le figlie erano sparite e nella loro stanza trovò un messaggio da parte del Re Troll Frollo il Malefico che lo aspettava alla sua dimora il "REFUGIUM" . Il Re si recò al Refugium e trattò la liberazione delle figlie. Il Re Frollo pretese l’unione delle due principesse gnome con i due principi troll altrimenti le avrebbe uccise.  Il Re Fiorillo a malincuore accettò il matrimonio e tornò all’Oppidium.  </vt:lpstr>
      <vt:lpstr>Passarono mesi e arrivò il giorno del matrimonio all’interno della Sala degli Affreschi nell’Oppidium Angarium, chiamata così per la presenza di affreschi su ogni parete. Finalmente il padre ebbe modo di parlare con le figlie che gli rivelarono di essere innamorate dei principi Troll che durante questi mesi al Refugium le avevano trattate bene. Il padre allora fu felicissimo per le figlie e questo astio tra Troll e Gnomi terminò . </vt:lpstr>
      <vt:lpstr>Tocca a te : Continua a sognare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torre «Oppidium Angarium» situata ad Angri è suddivisa in tre piani :</dc:title>
  <dc:creator>info9</dc:creator>
  <cp:lastModifiedBy>Bruno Sammarco</cp:lastModifiedBy>
  <cp:revision>17</cp:revision>
  <dcterms:created xsi:type="dcterms:W3CDTF">2018-06-04T14:06:13Z</dcterms:created>
  <dcterms:modified xsi:type="dcterms:W3CDTF">2018-07-31T16:43:34Z</dcterms:modified>
</cp:coreProperties>
</file>