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5" r:id="rId2"/>
    <p:sldId id="266" r:id="rId3"/>
    <p:sldId id="263" r:id="rId4"/>
    <p:sldId id="256" r:id="rId5"/>
    <p:sldId id="259" r:id="rId6"/>
    <p:sldId id="262" r:id="rId7"/>
    <p:sldId id="264" r:id="rId8"/>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4993" autoAdjust="0"/>
    <p:restoredTop sz="94660" autoAdjust="0"/>
  </p:normalViewPr>
  <p:slideViewPr>
    <p:cSldViewPr snapToGrid="0">
      <p:cViewPr varScale="1">
        <p:scale>
          <a:sx n="37" d="100"/>
          <a:sy n="37" d="100"/>
        </p:scale>
        <p:origin x="-96" y="-24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1122363"/>
            <a:ext cx="9144000" cy="2387600"/>
          </a:xfrm>
        </p:spPr>
        <p:txBody>
          <a:bodyPr anchor="b"/>
          <a:lstStyle>
            <a:lvl1pPr algn="ctr">
              <a:defRPr sz="6000"/>
            </a:lvl1pPr>
          </a:lstStyle>
          <a:p>
            <a:r>
              <a:rPr lang="it-IT" smtClean="0"/>
              <a:t>Fare clic per modificare lo stile del titolo</a:t>
            </a:r>
            <a:endParaRPr lang="it-IT"/>
          </a:p>
        </p:txBody>
      </p:sp>
      <p:sp>
        <p:nvSpPr>
          <p:cNvPr id="3" name="Sottotito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08AB041B-4863-41BA-8F3C-1250BC5EDA95}" type="datetimeFigureOut">
              <a:rPr lang="it-IT" smtClean="0"/>
              <a:pPr/>
              <a:t>31/07/2018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CB945F4-72F0-45D3-BA98-E225CCD389BE}" type="slidenum">
              <a:rPr lang="it-IT" smtClean="0"/>
              <a:pPr/>
              <a:t>‹N›</a:t>
            </a:fld>
            <a:endParaRPr lang="it-IT"/>
          </a:p>
        </p:txBody>
      </p:sp>
    </p:spTree>
    <p:extLst>
      <p:ext uri="{BB962C8B-B14F-4D97-AF65-F5344CB8AC3E}">
        <p14:creationId xmlns:p14="http://schemas.microsoft.com/office/powerpoint/2010/main" xmlns="" val="121708103"/>
      </p:ext>
    </p:extLst>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08AB041B-4863-41BA-8F3C-1250BC5EDA95}" type="datetimeFigureOut">
              <a:rPr lang="it-IT" smtClean="0"/>
              <a:pPr/>
              <a:t>31/07/2018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CB945F4-72F0-45D3-BA98-E225CCD389BE}" type="slidenum">
              <a:rPr lang="it-IT" smtClean="0"/>
              <a:pPr/>
              <a:t>‹N›</a:t>
            </a:fld>
            <a:endParaRPr lang="it-IT"/>
          </a:p>
        </p:txBody>
      </p:sp>
    </p:spTree>
    <p:extLst>
      <p:ext uri="{BB962C8B-B14F-4D97-AF65-F5344CB8AC3E}">
        <p14:creationId xmlns:p14="http://schemas.microsoft.com/office/powerpoint/2010/main" xmlns="" val="3479530614"/>
      </p:ext>
    </p:extLst>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31850" y="1709738"/>
            <a:ext cx="10515600" cy="2852737"/>
          </a:xfrm>
        </p:spPr>
        <p:txBody>
          <a:bodyPr anchor="b"/>
          <a:lstStyle>
            <a:lvl1pPr>
              <a:defRPr sz="6000"/>
            </a:lvl1pPr>
          </a:lstStyle>
          <a:p>
            <a:r>
              <a:rPr lang="it-IT" smtClean="0"/>
              <a:t>Fare clic per modificare lo stile del titolo</a:t>
            </a:r>
            <a:endParaRPr lang="it-IT"/>
          </a:p>
        </p:txBody>
      </p:sp>
      <p:sp>
        <p:nvSpPr>
          <p:cNvPr id="3" name="Segnaposto tes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08AB041B-4863-41BA-8F3C-1250BC5EDA95}" type="datetimeFigureOut">
              <a:rPr lang="it-IT" smtClean="0"/>
              <a:pPr/>
              <a:t>31/07/2018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CB945F4-72F0-45D3-BA98-E225CCD389BE}" type="slidenum">
              <a:rPr lang="it-IT" smtClean="0"/>
              <a:pPr/>
              <a:t>‹N›</a:t>
            </a:fld>
            <a:endParaRPr lang="it-IT"/>
          </a:p>
        </p:txBody>
      </p:sp>
    </p:spTree>
    <p:extLst>
      <p:ext uri="{BB962C8B-B14F-4D97-AF65-F5344CB8AC3E}">
        <p14:creationId xmlns:p14="http://schemas.microsoft.com/office/powerpoint/2010/main" xmlns="" val="3112900148"/>
      </p:ext>
    </p:extLst>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838200" y="1825625"/>
            <a:ext cx="5181600" cy="4351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6172200" y="1825625"/>
            <a:ext cx="5181600" cy="4351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08AB041B-4863-41BA-8F3C-1250BC5EDA95}" type="datetimeFigureOut">
              <a:rPr lang="it-IT" smtClean="0"/>
              <a:pPr/>
              <a:t>31/07/2018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4CB945F4-72F0-45D3-BA98-E225CCD389BE}" type="slidenum">
              <a:rPr lang="it-IT" smtClean="0"/>
              <a:pPr/>
              <a:t>‹N›</a:t>
            </a:fld>
            <a:endParaRPr lang="it-IT"/>
          </a:p>
        </p:txBody>
      </p:sp>
    </p:spTree>
    <p:extLst>
      <p:ext uri="{BB962C8B-B14F-4D97-AF65-F5344CB8AC3E}">
        <p14:creationId xmlns:p14="http://schemas.microsoft.com/office/powerpoint/2010/main" xmlns="" val="1687903231"/>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39788" y="365125"/>
            <a:ext cx="10515600" cy="1325563"/>
          </a:xfrm>
        </p:spPr>
        <p:txBody>
          <a:bodyPr/>
          <a:lstStyle/>
          <a:p>
            <a:r>
              <a:rPr lang="it-IT" smtClean="0"/>
              <a:t>Fare clic per modificare lo stile del titolo</a:t>
            </a:r>
            <a:endParaRPr lang="it-IT"/>
          </a:p>
        </p:txBody>
      </p:sp>
      <p:sp>
        <p:nvSpPr>
          <p:cNvPr id="3" name="Segnaposto tes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839788" y="2505075"/>
            <a:ext cx="5157787" cy="36845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6172200" y="2505075"/>
            <a:ext cx="5183188" cy="36845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08AB041B-4863-41BA-8F3C-1250BC5EDA95}" type="datetimeFigureOut">
              <a:rPr lang="it-IT" smtClean="0"/>
              <a:pPr/>
              <a:t>31/07/2018</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4CB945F4-72F0-45D3-BA98-E225CCD389BE}" type="slidenum">
              <a:rPr lang="it-IT" smtClean="0"/>
              <a:pPr/>
              <a:t>‹N›</a:t>
            </a:fld>
            <a:endParaRPr lang="it-IT"/>
          </a:p>
        </p:txBody>
      </p:sp>
    </p:spTree>
    <p:extLst>
      <p:ext uri="{BB962C8B-B14F-4D97-AF65-F5344CB8AC3E}">
        <p14:creationId xmlns:p14="http://schemas.microsoft.com/office/powerpoint/2010/main" xmlns="" val="2857778019"/>
      </p:ext>
    </p:extLst>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08AB041B-4863-41BA-8F3C-1250BC5EDA95}" type="datetimeFigureOut">
              <a:rPr lang="it-IT" smtClean="0"/>
              <a:pPr/>
              <a:t>31/07/2018</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4CB945F4-72F0-45D3-BA98-E225CCD389BE}" type="slidenum">
              <a:rPr lang="it-IT" smtClean="0"/>
              <a:pPr/>
              <a:t>‹N›</a:t>
            </a:fld>
            <a:endParaRPr lang="it-IT"/>
          </a:p>
        </p:txBody>
      </p:sp>
    </p:spTree>
    <p:extLst>
      <p:ext uri="{BB962C8B-B14F-4D97-AF65-F5344CB8AC3E}">
        <p14:creationId xmlns:p14="http://schemas.microsoft.com/office/powerpoint/2010/main" xmlns="" val="2796584151"/>
      </p:ext>
    </p:extLst>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08AB041B-4863-41BA-8F3C-1250BC5EDA95}" type="datetimeFigureOut">
              <a:rPr lang="it-IT" smtClean="0"/>
              <a:pPr/>
              <a:t>31/07/2018</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4CB945F4-72F0-45D3-BA98-E225CCD389BE}" type="slidenum">
              <a:rPr lang="it-IT" smtClean="0"/>
              <a:pPr/>
              <a:t>‹N›</a:t>
            </a:fld>
            <a:endParaRPr lang="it-IT"/>
          </a:p>
        </p:txBody>
      </p:sp>
    </p:spTree>
    <p:extLst>
      <p:ext uri="{BB962C8B-B14F-4D97-AF65-F5344CB8AC3E}">
        <p14:creationId xmlns:p14="http://schemas.microsoft.com/office/powerpoint/2010/main" xmlns="" val="119040495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it-IT"/>
          </a:p>
        </p:txBody>
      </p:sp>
      <p:sp>
        <p:nvSpPr>
          <p:cNvPr id="3" name="Segnaposto contenut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08AB041B-4863-41BA-8F3C-1250BC5EDA95}" type="datetimeFigureOut">
              <a:rPr lang="it-IT" smtClean="0"/>
              <a:pPr/>
              <a:t>31/07/2018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4CB945F4-72F0-45D3-BA98-E225CCD389BE}" type="slidenum">
              <a:rPr lang="it-IT" smtClean="0"/>
              <a:pPr/>
              <a:t>‹N›</a:t>
            </a:fld>
            <a:endParaRPr lang="it-IT"/>
          </a:p>
        </p:txBody>
      </p:sp>
    </p:spTree>
    <p:extLst>
      <p:ext uri="{BB962C8B-B14F-4D97-AF65-F5344CB8AC3E}">
        <p14:creationId xmlns:p14="http://schemas.microsoft.com/office/powerpoint/2010/main" xmlns="" val="3675804332"/>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it-IT"/>
          </a:p>
        </p:txBody>
      </p:sp>
      <p:sp>
        <p:nvSpPr>
          <p:cNvPr id="3" name="Segnaposto immagin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08AB041B-4863-41BA-8F3C-1250BC5EDA95}" type="datetimeFigureOut">
              <a:rPr lang="it-IT" smtClean="0"/>
              <a:pPr/>
              <a:t>31/07/2018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4CB945F4-72F0-45D3-BA98-E225CCD389BE}" type="slidenum">
              <a:rPr lang="it-IT" smtClean="0"/>
              <a:pPr/>
              <a:t>‹N›</a:t>
            </a:fld>
            <a:endParaRPr lang="it-IT"/>
          </a:p>
        </p:txBody>
      </p:sp>
    </p:spTree>
    <p:extLst>
      <p:ext uri="{BB962C8B-B14F-4D97-AF65-F5344CB8AC3E}">
        <p14:creationId xmlns:p14="http://schemas.microsoft.com/office/powerpoint/2010/main" xmlns="" val="171465715"/>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08AB041B-4863-41BA-8F3C-1250BC5EDA95}" type="datetimeFigureOut">
              <a:rPr lang="it-IT" smtClean="0"/>
              <a:pPr/>
              <a:t>31/07/2018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CB945F4-72F0-45D3-BA98-E225CCD389BE}" type="slidenum">
              <a:rPr lang="it-IT" smtClean="0"/>
              <a:pPr/>
              <a:t>‹N›</a:t>
            </a:fld>
            <a:endParaRPr lang="it-IT"/>
          </a:p>
        </p:txBody>
      </p:sp>
    </p:spTree>
    <p:extLst>
      <p:ext uri="{BB962C8B-B14F-4D97-AF65-F5344CB8AC3E}">
        <p14:creationId xmlns:p14="http://schemas.microsoft.com/office/powerpoint/2010/main" xmlns="" val="3841150202"/>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0" y="365125"/>
            <a:ext cx="2628900" cy="5811838"/>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838200" y="365125"/>
            <a:ext cx="7734300" cy="5811838"/>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08AB041B-4863-41BA-8F3C-1250BC5EDA95}" type="datetimeFigureOut">
              <a:rPr lang="it-IT" smtClean="0"/>
              <a:pPr/>
              <a:t>31/07/2018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CB945F4-72F0-45D3-BA98-E225CCD389BE}" type="slidenum">
              <a:rPr lang="it-IT" smtClean="0"/>
              <a:pPr/>
              <a:t>‹N›</a:t>
            </a:fld>
            <a:endParaRPr lang="it-IT"/>
          </a:p>
        </p:txBody>
      </p:sp>
    </p:spTree>
    <p:extLst>
      <p:ext uri="{BB962C8B-B14F-4D97-AF65-F5344CB8AC3E}">
        <p14:creationId xmlns:p14="http://schemas.microsoft.com/office/powerpoint/2010/main" xmlns="" val="839810646"/>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AB041B-4863-41BA-8F3C-1250BC5EDA95}" type="datetimeFigureOut">
              <a:rPr lang="it-IT" smtClean="0"/>
              <a:pPr/>
              <a:t>31/07/2018</a:t>
            </a:fld>
            <a:endParaRPr lang="it-IT"/>
          </a:p>
        </p:txBody>
      </p:sp>
      <p:sp>
        <p:nvSpPr>
          <p:cNvPr id="5" name="Segnaposto piè di pa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B945F4-72F0-45D3-BA98-E225CCD389BE}" type="slidenum">
              <a:rPr lang="it-IT" smtClean="0"/>
              <a:pPr/>
              <a:t>‹N›</a:t>
            </a:fld>
            <a:endParaRPr lang="it-IT"/>
          </a:p>
        </p:txBody>
      </p:sp>
    </p:spTree>
    <p:extLst>
      <p:ext uri="{BB962C8B-B14F-4D97-AF65-F5344CB8AC3E}">
        <p14:creationId xmlns:p14="http://schemas.microsoft.com/office/powerpoint/2010/main" xmlns="" val="42938881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wip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0" y="279400"/>
            <a:ext cx="12192000" cy="6019800"/>
          </a:xfrm>
          <a:prstGeom prst="rect">
            <a:avLst/>
          </a:prstGeom>
          <a:noFill/>
          <a:ln w="9525">
            <a:noFill/>
            <a:miter lim="800000"/>
            <a:headEnd/>
            <a:tailEnd/>
          </a:ln>
          <a:effectLst/>
        </p:spPr>
      </p:pic>
    </p:spTree>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0" y="365542"/>
            <a:ext cx="12192000" cy="5262979"/>
          </a:xfrm>
          <a:prstGeom prst="rect">
            <a:avLst/>
          </a:prstGeom>
        </p:spPr>
        <p:txBody>
          <a:bodyPr wrap="square">
            <a:spAutoFit/>
          </a:bodyPr>
          <a:lstStyle/>
          <a:p>
            <a:pPr lvl="0" algn="ctr" fontAlgn="base">
              <a:spcBef>
                <a:spcPct val="0"/>
              </a:spcBef>
              <a:spcAft>
                <a:spcPct val="0"/>
              </a:spcAft>
            </a:pPr>
            <a:endParaRPr lang="it-IT" sz="2800" b="1" dirty="0" smtClean="0">
              <a:solidFill>
                <a:srgbClr val="000000"/>
              </a:solidFill>
              <a:latin typeface="Times New Roman" pitchFamily="18" charset="0"/>
              <a:ea typeface="Times New Roman" pitchFamily="18" charset="0"/>
              <a:cs typeface="Times New Roman" pitchFamily="18" charset="0"/>
            </a:endParaRPr>
          </a:p>
          <a:p>
            <a:pPr lvl="0" algn="ctr" fontAlgn="base">
              <a:spcBef>
                <a:spcPct val="0"/>
              </a:spcBef>
              <a:spcAft>
                <a:spcPct val="0"/>
              </a:spcAft>
            </a:pPr>
            <a:endParaRPr lang="it-IT" sz="2800" b="1" dirty="0" smtClean="0">
              <a:solidFill>
                <a:srgbClr val="000000"/>
              </a:solidFill>
              <a:latin typeface="Times New Roman" pitchFamily="18" charset="0"/>
              <a:ea typeface="Times New Roman" pitchFamily="18" charset="0"/>
              <a:cs typeface="Times New Roman" pitchFamily="18" charset="0"/>
            </a:endParaRPr>
          </a:p>
          <a:p>
            <a:pPr lvl="0" algn="ctr" fontAlgn="base">
              <a:spcBef>
                <a:spcPct val="0"/>
              </a:spcBef>
              <a:spcAft>
                <a:spcPct val="0"/>
              </a:spcAft>
            </a:pPr>
            <a:r>
              <a:rPr lang="it-IT" sz="2800" b="1" dirty="0" smtClean="0">
                <a:solidFill>
                  <a:srgbClr val="000000"/>
                </a:solidFill>
                <a:latin typeface="Times New Roman" pitchFamily="18" charset="0"/>
                <a:ea typeface="Times New Roman" pitchFamily="18" charset="0"/>
                <a:cs typeface="Times New Roman" pitchFamily="18" charset="0"/>
              </a:rPr>
              <a:t>Fondi </a:t>
            </a:r>
            <a:r>
              <a:rPr lang="it-IT" sz="2800" b="1" dirty="0" smtClean="0">
                <a:solidFill>
                  <a:srgbClr val="000000"/>
                </a:solidFill>
                <a:latin typeface="Times New Roman" pitchFamily="18" charset="0"/>
                <a:ea typeface="Times New Roman" pitchFamily="18" charset="0"/>
                <a:cs typeface="Times New Roman" pitchFamily="18" charset="0"/>
              </a:rPr>
              <a:t>Strutturali Europei- Programma Operativo Nazionale</a:t>
            </a:r>
          </a:p>
          <a:p>
            <a:pPr lvl="0" algn="ctr" fontAlgn="base">
              <a:spcBef>
                <a:spcPct val="0"/>
              </a:spcBef>
              <a:spcAft>
                <a:spcPct val="0"/>
              </a:spcAft>
            </a:pPr>
            <a:r>
              <a:rPr lang="it-IT" sz="2800" b="1" dirty="0" smtClean="0">
                <a:solidFill>
                  <a:srgbClr val="000000"/>
                </a:solidFill>
                <a:latin typeface="Times New Roman" pitchFamily="18" charset="0"/>
                <a:ea typeface="Times New Roman" pitchFamily="18" charset="0"/>
                <a:cs typeface="Times New Roman" pitchFamily="18" charset="0"/>
              </a:rPr>
              <a:t> "Per la scuola, competenze e ambienti per l'apprendimento" 2014-2020. </a:t>
            </a:r>
          </a:p>
          <a:p>
            <a:pPr lvl="0" algn="ctr" fontAlgn="base">
              <a:spcBef>
                <a:spcPct val="0"/>
              </a:spcBef>
              <a:spcAft>
                <a:spcPct val="0"/>
              </a:spcAft>
            </a:pPr>
            <a:r>
              <a:rPr lang="it-IT" sz="2800" b="1" dirty="0" smtClean="0">
                <a:solidFill>
                  <a:srgbClr val="000000"/>
                </a:solidFill>
                <a:latin typeface="Times New Roman" pitchFamily="18" charset="0"/>
                <a:ea typeface="Times New Roman" pitchFamily="18" charset="0"/>
                <a:cs typeface="Times New Roman" pitchFamily="18" charset="0"/>
              </a:rPr>
              <a:t>Avviso pubblico </a:t>
            </a:r>
            <a:r>
              <a:rPr lang="it-IT" sz="2800" b="1" dirty="0" err="1" smtClean="0">
                <a:solidFill>
                  <a:srgbClr val="000000"/>
                </a:solidFill>
                <a:latin typeface="Times New Roman" pitchFamily="18" charset="0"/>
                <a:ea typeface="Times New Roman" pitchFamily="18" charset="0"/>
                <a:cs typeface="Times New Roman" pitchFamily="18" charset="0"/>
              </a:rPr>
              <a:t>prot</a:t>
            </a:r>
            <a:r>
              <a:rPr lang="it-IT" sz="2800" b="1" dirty="0" smtClean="0">
                <a:solidFill>
                  <a:srgbClr val="000000"/>
                </a:solidFill>
                <a:latin typeface="Times New Roman" pitchFamily="18" charset="0"/>
                <a:ea typeface="Times New Roman" pitchFamily="18" charset="0"/>
                <a:cs typeface="Times New Roman" pitchFamily="18" charset="0"/>
              </a:rPr>
              <a:t>. 10862 del 16/09/2016 "Progetti di inclusione sociale e lotta al disagio nonché per garantire l'apertura delle scuole oltre l'orario scolastico soprattutto nelle aree a rischio e in quelle periferiche".</a:t>
            </a:r>
          </a:p>
          <a:p>
            <a:pPr lvl="0" algn="ctr" fontAlgn="base">
              <a:spcBef>
                <a:spcPct val="0"/>
              </a:spcBef>
              <a:spcAft>
                <a:spcPct val="0"/>
              </a:spcAft>
            </a:pPr>
            <a:r>
              <a:rPr lang="it-IT" sz="2800" b="1" dirty="0" smtClean="0">
                <a:solidFill>
                  <a:srgbClr val="000000"/>
                </a:solidFill>
                <a:latin typeface="Times New Roman" pitchFamily="18" charset="0"/>
                <a:ea typeface="Times New Roman" pitchFamily="18" charset="0"/>
                <a:cs typeface="Times New Roman" pitchFamily="18" charset="0"/>
              </a:rPr>
              <a:t> Asse I - Istruzione - Fondo Sociale Europeo (FSE</a:t>
            </a:r>
            <a:r>
              <a:rPr lang="it-IT" sz="2800" b="1" dirty="0" smtClean="0">
                <a:solidFill>
                  <a:srgbClr val="000000"/>
                </a:solidFill>
                <a:latin typeface="Times New Roman" pitchFamily="18" charset="0"/>
                <a:ea typeface="Times New Roman" pitchFamily="18" charset="0"/>
                <a:cs typeface="Times New Roman" pitchFamily="18" charset="0"/>
              </a:rPr>
              <a:t>). </a:t>
            </a:r>
            <a:r>
              <a:rPr lang="it-IT" sz="2800" b="1" dirty="0" smtClean="0">
                <a:solidFill>
                  <a:srgbClr val="000000"/>
                </a:solidFill>
                <a:latin typeface="Times New Roman" pitchFamily="18" charset="0"/>
                <a:ea typeface="Times New Roman" pitchFamily="18" charset="0"/>
                <a:cs typeface="Times New Roman" pitchFamily="18" charset="0"/>
              </a:rPr>
              <a:t>Obiettivo specifico 10.1.</a:t>
            </a:r>
          </a:p>
          <a:p>
            <a:pPr lvl="0" algn="ctr" fontAlgn="base">
              <a:spcBef>
                <a:spcPct val="0"/>
              </a:spcBef>
              <a:spcAft>
                <a:spcPct val="0"/>
              </a:spcAft>
            </a:pPr>
            <a:r>
              <a:rPr lang="it-IT" sz="2800" b="1" dirty="0" smtClean="0">
                <a:solidFill>
                  <a:srgbClr val="000000"/>
                </a:solidFill>
                <a:latin typeface="Times New Roman" pitchFamily="18" charset="0"/>
                <a:ea typeface="Times New Roman" pitchFamily="18" charset="0"/>
                <a:cs typeface="Times New Roman" pitchFamily="18" charset="0"/>
              </a:rPr>
              <a:t>Riduzione del fallimento formativo precoce e della dispersione scolastica e formativa. Azione 10.1.1 Interventi di sostegno agli studenti caratterizzati da particolari fragilità. </a:t>
            </a:r>
            <a:br>
              <a:rPr lang="it-IT" sz="2800" b="1" dirty="0" smtClean="0">
                <a:solidFill>
                  <a:srgbClr val="000000"/>
                </a:solidFill>
                <a:latin typeface="Times New Roman" pitchFamily="18" charset="0"/>
                <a:ea typeface="Times New Roman" pitchFamily="18" charset="0"/>
                <a:cs typeface="Times New Roman" pitchFamily="18" charset="0"/>
              </a:rPr>
            </a:br>
            <a:r>
              <a:rPr lang="it-IT" sz="2800" b="1" dirty="0" smtClean="0">
                <a:solidFill>
                  <a:srgbClr val="000000"/>
                </a:solidFill>
                <a:latin typeface="Times New Roman" pitchFamily="18" charset="0"/>
                <a:ea typeface="Times New Roman" pitchFamily="18" charset="0"/>
                <a:cs typeface="Times New Roman" pitchFamily="18" charset="0"/>
              </a:rPr>
              <a:t>Codice: 10.1.1A-FSEPON-CA-2017-480 " A dimensione studente"</a:t>
            </a:r>
          </a:p>
        </p:txBody>
      </p:sp>
    </p:spTree>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i="1" dirty="0" smtClean="0">
                <a:solidFill>
                  <a:schemeClr val="accent6">
                    <a:lumMod val="75000"/>
                  </a:schemeClr>
                </a:solidFill>
                <a:latin typeface="AR CENA" panose="02000000000000000000" pitchFamily="2" charset="0"/>
                <a:cs typeface="Aharoni" panose="02010803020104030203" pitchFamily="2" charset="-79"/>
              </a:rPr>
              <a:t>Angri: bellezze artistiche da ‘’favola’’</a:t>
            </a:r>
            <a:endParaRPr lang="it-IT" i="1" dirty="0">
              <a:solidFill>
                <a:schemeClr val="accent6">
                  <a:lumMod val="75000"/>
                </a:schemeClr>
              </a:solidFill>
              <a:latin typeface="AR CENA" panose="02000000000000000000" pitchFamily="2" charset="0"/>
              <a:cs typeface="Aharoni" panose="02010803020104030203" pitchFamily="2" charset="-79"/>
            </a:endParaRPr>
          </a:p>
        </p:txBody>
      </p:sp>
      <p:pic>
        <p:nvPicPr>
          <p:cNvPr id="4" name="Segnaposto contenuto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838200" y="1690688"/>
            <a:ext cx="10515600" cy="4684354"/>
          </a:xfrm>
        </p:spPr>
      </p:pic>
    </p:spTree>
    <p:extLst>
      <p:ext uri="{BB962C8B-B14F-4D97-AF65-F5344CB8AC3E}">
        <p14:creationId xmlns:p14="http://schemas.microsoft.com/office/powerpoint/2010/main" xmlns="" val="108648720"/>
      </p:ext>
    </p:extLst>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899991" y="4045889"/>
            <a:ext cx="5173014" cy="2672836"/>
          </a:xfrm>
        </p:spPr>
        <p:txBody>
          <a:bodyPr>
            <a:noAutofit/>
          </a:bodyPr>
          <a:lstStyle/>
          <a:p>
            <a:r>
              <a:rPr lang="it-IT" sz="2000" dirty="0" smtClean="0"/>
              <a:t/>
            </a:r>
            <a:br>
              <a:rPr lang="it-IT" sz="2000" dirty="0" smtClean="0"/>
            </a:br>
            <a:r>
              <a:rPr lang="it-IT" sz="2000" dirty="0"/>
              <a:t/>
            </a:r>
            <a:br>
              <a:rPr lang="it-IT" sz="2000" dirty="0"/>
            </a:br>
            <a:r>
              <a:rPr lang="it-IT" sz="2000" dirty="0" smtClean="0"/>
              <a:t/>
            </a:r>
            <a:br>
              <a:rPr lang="it-IT" sz="2000" dirty="0" smtClean="0"/>
            </a:br>
            <a:r>
              <a:rPr lang="it-IT" sz="2000" dirty="0"/>
              <a:t/>
            </a:r>
            <a:br>
              <a:rPr lang="it-IT" sz="2000" dirty="0"/>
            </a:br>
            <a:r>
              <a:rPr lang="it-IT" sz="2000" dirty="0" smtClean="0"/>
              <a:t/>
            </a:r>
            <a:br>
              <a:rPr lang="it-IT" sz="2000" dirty="0" smtClean="0"/>
            </a:br>
            <a:r>
              <a:rPr lang="it-IT" sz="2000" dirty="0"/>
              <a:t/>
            </a:r>
            <a:br>
              <a:rPr lang="it-IT" sz="2000" dirty="0"/>
            </a:br>
            <a:r>
              <a:rPr lang="it-IT" sz="2000" dirty="0" smtClean="0"/>
              <a:t/>
            </a:r>
            <a:br>
              <a:rPr lang="it-IT" sz="2000" dirty="0" smtClean="0"/>
            </a:br>
            <a:r>
              <a:rPr lang="it-IT" sz="2000" dirty="0"/>
              <a:t/>
            </a:r>
            <a:br>
              <a:rPr lang="it-IT" sz="2000" dirty="0"/>
            </a:br>
            <a:r>
              <a:rPr lang="it-IT" sz="2000" dirty="0" smtClean="0"/>
              <a:t/>
            </a:r>
            <a:br>
              <a:rPr lang="it-IT" sz="2000" dirty="0" smtClean="0"/>
            </a:br>
            <a:r>
              <a:rPr lang="it-IT" sz="2000" dirty="0" smtClean="0"/>
              <a:t>Il castello di Angri è situato in un'ottima posizione strategica che domina tutta la Valle del Sarno.</a:t>
            </a:r>
            <a:br>
              <a:rPr lang="it-IT" sz="2000" dirty="0" smtClean="0"/>
            </a:br>
            <a:r>
              <a:rPr lang="it-IT" sz="2000" dirty="0" smtClean="0"/>
              <a:t>Nel XV secolo il castello fu posto sotto assedio e preso da Braccio di Montone, che a sua volta fu costretto a difenderlo contro Alfonso d'Aragona, in guerra con </a:t>
            </a:r>
            <a:r>
              <a:rPr lang="it-IT" sz="2000" dirty="0" err="1" smtClean="0"/>
              <a:t>Giovannello</a:t>
            </a:r>
            <a:r>
              <a:rPr lang="it-IT" sz="2000" dirty="0" smtClean="0"/>
              <a:t> Zurlo suo feudatario. </a:t>
            </a:r>
            <a:br>
              <a:rPr lang="it-IT" sz="2000" dirty="0" smtClean="0"/>
            </a:br>
            <a:r>
              <a:rPr lang="it-IT" sz="2000" dirty="0" smtClean="0"/>
              <a:t>Successivamente il castello fu concesso al marchese Del Vasto Alfonso d'</a:t>
            </a:r>
            <a:r>
              <a:rPr lang="it-IT" sz="2000" dirty="0" err="1" smtClean="0"/>
              <a:t>Avalos</a:t>
            </a:r>
            <a:r>
              <a:rPr lang="it-IT" sz="2000" dirty="0" smtClean="0"/>
              <a:t> d'Aquino, che in quel periodo vi ospitò Carlo V, ed infine passò ai </a:t>
            </a:r>
            <a:r>
              <a:rPr lang="it-IT" sz="2000" dirty="0" err="1" smtClean="0"/>
              <a:t>Carafa</a:t>
            </a:r>
            <a:r>
              <a:rPr lang="it-IT" sz="2000" dirty="0" smtClean="0"/>
              <a:t>.</a:t>
            </a:r>
            <a:br>
              <a:rPr lang="it-IT" sz="2000" dirty="0" smtClean="0"/>
            </a:br>
            <a:r>
              <a:rPr lang="it-IT" sz="2000" dirty="0" smtClean="0"/>
              <a:t>Nel 1612 i Doria, potente famiglia nobile di Genova acquistò il feudo di Angri, venendo in possesso di grandi latifondi nell'agro-</a:t>
            </a:r>
            <a:r>
              <a:rPr lang="it-IT" sz="2000" dirty="0" err="1" smtClean="0"/>
              <a:t>nocerino</a:t>
            </a:r>
            <a:r>
              <a:rPr lang="it-IT" sz="2000" dirty="0" smtClean="0"/>
              <a:t>, di case coloniche, di palazzi e del castello di Angri di cui oggi conserva il nome.</a:t>
            </a:r>
            <a:br>
              <a:rPr lang="it-IT" sz="2000" dirty="0" smtClean="0"/>
            </a:br>
            <a:r>
              <a:rPr lang="it-IT" sz="2000" dirty="0" smtClean="0"/>
              <a:t>Di notevole interesse il monumentale scalone, la sala affrescata, la cella e, all'esterno, la torre, il fossato e il ponte levatoio. Ristrutturato tra il XVIII e XIX secolo, oggi è sede del Municipio di Angri, mentre il giardino è adibito a villa comunale</a:t>
            </a:r>
            <a:endParaRPr lang="it-IT" sz="2000" dirty="0"/>
          </a:p>
        </p:txBody>
      </p:sp>
      <p:sp>
        <p:nvSpPr>
          <p:cNvPr id="3" name="Sottotitolo 2"/>
          <p:cNvSpPr>
            <a:spLocks noGrp="1"/>
          </p:cNvSpPr>
          <p:nvPr>
            <p:ph type="subTitle" idx="1"/>
          </p:nvPr>
        </p:nvSpPr>
        <p:spPr>
          <a:xfrm>
            <a:off x="6899991" y="241199"/>
            <a:ext cx="5173013" cy="6477525"/>
          </a:xfrm>
          <a:ln>
            <a:solidFill>
              <a:srgbClr val="00B0F0"/>
            </a:solidFill>
          </a:ln>
        </p:spPr>
        <p:txBody>
          <a:bodyPr/>
          <a:lstStyle/>
          <a:p>
            <a:endParaRPr lang="it-IT" b="1" dirty="0">
              <a:solidFill>
                <a:srgbClr val="FF0000"/>
              </a:solidFill>
            </a:endParaRPr>
          </a:p>
        </p:txBody>
      </p:sp>
      <p:pic>
        <p:nvPicPr>
          <p:cNvPr id="8" name="Immagine 7"/>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592429" y="1601658"/>
            <a:ext cx="5985590" cy="3756606"/>
          </a:xfrm>
          <a:prstGeom prst="rect">
            <a:avLst/>
          </a:prstGeom>
        </p:spPr>
      </p:pic>
      <p:sp>
        <p:nvSpPr>
          <p:cNvPr id="5" name="Rettangolo 4"/>
          <p:cNvSpPr/>
          <p:nvPr/>
        </p:nvSpPr>
        <p:spPr>
          <a:xfrm>
            <a:off x="2663858" y="162894"/>
            <a:ext cx="2148922" cy="424732"/>
          </a:xfrm>
          <a:prstGeom prst="rect">
            <a:avLst/>
          </a:prstGeom>
        </p:spPr>
        <p:txBody>
          <a:bodyPr wrap="square">
            <a:spAutoFit/>
          </a:bodyPr>
          <a:lstStyle/>
          <a:p>
            <a:pPr lvl="0" algn="ctr">
              <a:lnSpc>
                <a:spcPct val="90000"/>
              </a:lnSpc>
              <a:spcBef>
                <a:spcPts val="1000"/>
              </a:spcBef>
            </a:pPr>
            <a:r>
              <a:rPr lang="it-IT" sz="2400" b="1" dirty="0" smtClean="0">
                <a:solidFill>
                  <a:srgbClr val="FF0000"/>
                </a:solidFill>
              </a:rPr>
              <a:t>Il castello Doria</a:t>
            </a:r>
            <a:endParaRPr lang="it-IT" sz="2400" b="1" dirty="0">
              <a:solidFill>
                <a:srgbClr val="FF0000"/>
              </a:solidFill>
            </a:endParaRPr>
          </a:p>
        </p:txBody>
      </p:sp>
    </p:spTree>
    <p:extLst>
      <p:ext uri="{BB962C8B-B14F-4D97-AF65-F5344CB8AC3E}">
        <p14:creationId xmlns:p14="http://schemas.microsoft.com/office/powerpoint/2010/main" xmlns="" val="1547199339"/>
      </p:ext>
    </p:extLst>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Castello Doria </a:t>
            </a:r>
            <a:endParaRPr lang="it-IT" dirty="0"/>
          </a:p>
        </p:txBody>
      </p:sp>
      <p:sp>
        <p:nvSpPr>
          <p:cNvPr id="3" name="Segnaposto testo 2"/>
          <p:cNvSpPr>
            <a:spLocks noGrp="1"/>
          </p:cNvSpPr>
          <p:nvPr>
            <p:ph type="body" idx="1"/>
          </p:nvPr>
        </p:nvSpPr>
        <p:spPr/>
        <p:txBody>
          <a:bodyPr/>
          <a:lstStyle/>
          <a:p>
            <a:r>
              <a:rPr lang="it-IT" dirty="0" smtClean="0"/>
              <a:t>ieri</a:t>
            </a:r>
            <a:endParaRPr lang="it-IT" dirty="0"/>
          </a:p>
        </p:txBody>
      </p:sp>
      <p:pic>
        <p:nvPicPr>
          <p:cNvPr id="7" name="Segnaposto contenuto 6"/>
          <p:cNvPicPr>
            <a:picLocks noGrp="1" noChangeAspect="1"/>
          </p:cNvPicPr>
          <p:nvPr>
            <p:ph sz="half" idx="2"/>
          </p:nvPr>
        </p:nvPicPr>
        <p:blipFill>
          <a:blip r:embed="rId2" cstate="print">
            <a:extLst>
              <a:ext uri="{28A0092B-C50C-407E-A947-70E740481C1C}">
                <a14:useLocalDpi xmlns:a14="http://schemas.microsoft.com/office/drawing/2010/main" xmlns="" val="0"/>
              </a:ext>
            </a:extLst>
          </a:blip>
          <a:stretch>
            <a:fillRect/>
          </a:stretch>
        </p:blipFill>
        <p:spPr>
          <a:xfrm>
            <a:off x="1056068" y="2505075"/>
            <a:ext cx="4314422" cy="3684588"/>
          </a:xfrm>
        </p:spPr>
      </p:pic>
      <p:sp>
        <p:nvSpPr>
          <p:cNvPr id="5" name="Segnaposto testo 4"/>
          <p:cNvSpPr>
            <a:spLocks noGrp="1"/>
          </p:cNvSpPr>
          <p:nvPr>
            <p:ph type="body" sz="quarter" idx="3"/>
          </p:nvPr>
        </p:nvSpPr>
        <p:spPr/>
        <p:txBody>
          <a:bodyPr/>
          <a:lstStyle/>
          <a:p>
            <a:r>
              <a:rPr lang="it-IT" dirty="0" smtClean="0"/>
              <a:t>oggi</a:t>
            </a:r>
            <a:endParaRPr lang="it-IT" dirty="0"/>
          </a:p>
        </p:txBody>
      </p:sp>
      <p:pic>
        <p:nvPicPr>
          <p:cNvPr id="8" name="Segnaposto contenuto 7"/>
          <p:cNvPicPr>
            <a:picLocks noGrp="1" noChangeAspect="1"/>
          </p:cNvPicPr>
          <p:nvPr>
            <p:ph sz="quarter" idx="4"/>
          </p:nvPr>
        </p:nvPicPr>
        <p:blipFill>
          <a:blip r:embed="rId3">
            <a:extLst>
              <a:ext uri="{28A0092B-C50C-407E-A947-70E740481C1C}">
                <a14:useLocalDpi xmlns:a14="http://schemas.microsoft.com/office/drawing/2010/main" xmlns="" val="0"/>
              </a:ext>
            </a:extLst>
          </a:blip>
          <a:stretch>
            <a:fillRect/>
          </a:stretch>
        </p:blipFill>
        <p:spPr>
          <a:xfrm>
            <a:off x="6308519" y="2505075"/>
            <a:ext cx="4910550" cy="3684588"/>
          </a:xfrm>
        </p:spPr>
      </p:pic>
    </p:spTree>
    <p:extLst>
      <p:ext uri="{BB962C8B-B14F-4D97-AF65-F5344CB8AC3E}">
        <p14:creationId xmlns:p14="http://schemas.microsoft.com/office/powerpoint/2010/main" xmlns="" val="1466949525"/>
      </p:ext>
    </p:extLst>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testo 3"/>
          <p:cNvSpPr>
            <a:spLocks noGrp="1"/>
          </p:cNvSpPr>
          <p:nvPr>
            <p:ph type="body" sz="half" idx="2"/>
          </p:nvPr>
        </p:nvSpPr>
        <p:spPr>
          <a:xfrm>
            <a:off x="846630" y="1023869"/>
            <a:ext cx="3932237" cy="5411788"/>
          </a:xfrm>
        </p:spPr>
        <p:txBody>
          <a:bodyPr>
            <a:normAutofit/>
          </a:bodyPr>
          <a:lstStyle/>
          <a:p>
            <a:r>
              <a:rPr lang="it-IT" sz="3600" i="1" dirty="0" smtClean="0">
                <a:solidFill>
                  <a:schemeClr val="accent2">
                    <a:lumMod val="75000"/>
                  </a:schemeClr>
                </a:solidFill>
                <a:latin typeface="AR BERKLEY" panose="02000000000000000000" pitchFamily="2" charset="0"/>
              </a:rPr>
              <a:t>Come d’accordo la sera prima del matrimonio Giulia e Alessandro si incontrano all’interno delle celle sotterranee e fuggono attraverso l’uscita segreta che li porta nel giardino e poi via per sempre.</a:t>
            </a:r>
            <a:endParaRPr lang="it-IT" sz="3600" i="1" dirty="0">
              <a:solidFill>
                <a:schemeClr val="accent2">
                  <a:lumMod val="75000"/>
                </a:schemeClr>
              </a:solidFill>
              <a:latin typeface="AR BERKLEY" panose="02000000000000000000" pitchFamily="2" charset="0"/>
            </a:endParaRPr>
          </a:p>
        </p:txBody>
      </p:sp>
      <p:pic>
        <p:nvPicPr>
          <p:cNvPr id="7" name="Segnaposto immagine 4"/>
          <p:cNvPicPr>
            <a:picLocks noGrp="1" noChangeAspect="1"/>
          </p:cNvPicPr>
          <p:nvPr>
            <p:ph type="pic" idx="1"/>
          </p:nvPr>
        </p:nvPicPr>
        <p:blipFill>
          <a:blip r:embed="rId2">
            <a:extLst>
              <a:ext uri="{28A0092B-C50C-407E-A947-70E740481C1C}">
                <a14:useLocalDpi xmlns:a14="http://schemas.microsoft.com/office/drawing/2010/main" xmlns="" val="0"/>
              </a:ext>
            </a:extLst>
          </a:blip>
          <a:srcRect t="17000" b="17000"/>
          <a:stretch>
            <a:fillRect/>
          </a:stretch>
        </p:blipFill>
        <p:spPr>
          <a:xfrm>
            <a:off x="5911715" y="0"/>
            <a:ext cx="5649913" cy="6607175"/>
          </a:xfrm>
        </p:spPr>
      </p:pic>
    </p:spTree>
    <p:extLst>
      <p:ext uri="{BB962C8B-B14F-4D97-AF65-F5344CB8AC3E}">
        <p14:creationId xmlns:p14="http://schemas.microsoft.com/office/powerpoint/2010/main" xmlns="" val="3598834686"/>
      </p:ext>
    </p:extLst>
  </p:cSld>
  <p:clrMapOvr>
    <a:masterClrMapping/>
  </p:clrMapOvr>
  <p:transition spd="slow">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386367" y="710210"/>
            <a:ext cx="11269014" cy="6020944"/>
          </a:xfrm>
          <a:prstGeom prst="rect">
            <a:avLst/>
          </a:prstGeom>
        </p:spPr>
        <p:txBody>
          <a:bodyPr wrap="square">
            <a:spAutoFit/>
          </a:bodyPr>
          <a:lstStyle/>
          <a:p>
            <a:pPr>
              <a:lnSpc>
                <a:spcPct val="107000"/>
              </a:lnSpc>
              <a:spcAft>
                <a:spcPts val="800"/>
              </a:spcAft>
            </a:pPr>
            <a:r>
              <a:rPr lang="it-IT" dirty="0" smtClean="0">
                <a:effectLst/>
                <a:latin typeface="Calibri" panose="020F0502020204030204" pitchFamily="34" charset="0"/>
                <a:ea typeface="Calibri" panose="020F0502020204030204" pitchFamily="34" charset="0"/>
                <a:cs typeface="Times New Roman" panose="02020603050405020304" pitchFamily="18" charset="0"/>
              </a:rPr>
              <a:t>In una delle tanti notti Alessandro e Giulia si ritrovano nel loro posto segreto. </a:t>
            </a:r>
            <a:endParaRPr lang="it-IT" sz="10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t-IT" dirty="0" smtClean="0">
                <a:effectLst/>
                <a:latin typeface="Calibri" panose="020F0502020204030204" pitchFamily="34" charset="0"/>
                <a:ea typeface="Calibri" panose="020F0502020204030204" pitchFamily="34" charset="0"/>
                <a:cs typeface="Times New Roman" panose="02020603050405020304" pitchFamily="18" charset="0"/>
              </a:rPr>
              <a:t>Giulia, figlia di nobile famiglia buona e amorevole con tutti, data la situazione instabile della famiglia deve sposare Andrea, uomo autorevole, di famiglia potente, nobile e conosciuta.</a:t>
            </a:r>
            <a:endParaRPr lang="it-IT" sz="10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t-IT" dirty="0" smtClean="0">
                <a:effectLst/>
                <a:latin typeface="Calibri" panose="020F0502020204030204" pitchFamily="34" charset="0"/>
                <a:ea typeface="Calibri" panose="020F0502020204030204" pitchFamily="34" charset="0"/>
                <a:cs typeface="Times New Roman" panose="02020603050405020304" pitchFamily="18" charset="0"/>
              </a:rPr>
              <a:t>È innamorata, però, di Alessandro, figlio di un negoziante, che lavora per la sua famiglia e che lei conosce sin da piccola.</a:t>
            </a:r>
            <a:endParaRPr lang="it-IT" sz="10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t-IT" dirty="0" smtClean="0">
                <a:effectLst/>
                <a:latin typeface="Calibri" panose="020F0502020204030204" pitchFamily="34" charset="0"/>
                <a:ea typeface="Calibri" panose="020F0502020204030204" pitchFamily="34" charset="0"/>
                <a:cs typeface="Times New Roman" panose="02020603050405020304" pitchFamily="18" charset="0"/>
              </a:rPr>
              <a:t>Gli innamorati tentano di scappare; Andrea e la famiglia di Giulia si accorgono della sua assenza e iniziano a cercarla, ma non riescono ad allontanarsi che già Andrea e la famiglia di Giulia li ritrovano.</a:t>
            </a:r>
            <a:endParaRPr lang="it-IT" sz="10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t-IT" dirty="0" smtClean="0">
                <a:effectLst/>
                <a:latin typeface="Calibri" panose="020F0502020204030204" pitchFamily="34" charset="0"/>
                <a:ea typeface="Calibri" panose="020F0502020204030204" pitchFamily="34" charset="0"/>
                <a:cs typeface="Times New Roman" panose="02020603050405020304" pitchFamily="18" charset="0"/>
              </a:rPr>
              <a:t>Massimiliano, il padre di Giulia, è molto deluso e decide di rinchiudere il ragazzo nelle celle sotterranee e Giulia nella sua stanza fino al matrimonio con Andrea. </a:t>
            </a:r>
            <a:endParaRPr lang="it-IT" sz="10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t-IT" dirty="0" smtClean="0">
                <a:effectLst/>
                <a:latin typeface="Calibri" panose="020F0502020204030204" pitchFamily="34" charset="0"/>
                <a:ea typeface="Calibri" panose="020F0502020204030204" pitchFamily="34" charset="0"/>
                <a:cs typeface="Times New Roman" panose="02020603050405020304" pitchFamily="18" charset="0"/>
              </a:rPr>
              <a:t>Giulia molto furba, aiutata dalla sua balia esce ogni notte dalla sua stanza per incontrare Alessandro.</a:t>
            </a:r>
            <a:endParaRPr lang="it-IT" sz="10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t-IT" dirty="0" smtClean="0">
                <a:effectLst/>
                <a:latin typeface="Calibri" panose="020F0502020204030204" pitchFamily="34" charset="0"/>
                <a:ea typeface="Calibri" panose="020F0502020204030204" pitchFamily="34" charset="0"/>
                <a:cs typeface="Times New Roman" panose="02020603050405020304" pitchFamily="18" charset="0"/>
              </a:rPr>
              <a:t>Le giornate passano veloci, il giorno del matrimonio con Andrea si fa sempre più vicino e i due innamorati escogitano un piano per scappare sempre aiutati dai servitori, affezionati a questa storia d’amore. Come d’accordo la sera prima del matrimonio Giulia e Alessandro si incontrano all’interno delle celle sotterranee e fuggono attraverso l’uscita segreta.</a:t>
            </a:r>
            <a:endParaRPr lang="it-IT" sz="10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t-IT" dirty="0" smtClean="0">
                <a:effectLst/>
                <a:latin typeface="Calibri" panose="020F0502020204030204" pitchFamily="34" charset="0"/>
                <a:ea typeface="Calibri" panose="020F0502020204030204" pitchFamily="34" charset="0"/>
                <a:cs typeface="Times New Roman" panose="02020603050405020304" pitchFamily="18" charset="0"/>
              </a:rPr>
              <a:t>Il giorno seguente il padre entra in camera di sua figlia prima che si prepari per il matrimonio, però non la trova e ordina i suoi servitori di cercarla per il castello. </a:t>
            </a:r>
            <a:endParaRPr lang="it-IT" sz="10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t-IT" dirty="0" smtClean="0">
                <a:effectLst/>
                <a:latin typeface="Calibri" panose="020F0502020204030204" pitchFamily="34" charset="0"/>
                <a:ea typeface="Calibri" panose="020F0502020204030204" pitchFamily="34" charset="0"/>
                <a:cs typeface="Times New Roman" panose="02020603050405020304" pitchFamily="18" charset="0"/>
              </a:rPr>
              <a:t>Nessuno li riesce a trovare poiché loro sono partiti, sotto mentite spoglie. </a:t>
            </a:r>
          </a:p>
          <a:p>
            <a:pPr algn="r">
              <a:lnSpc>
                <a:spcPct val="107000"/>
              </a:lnSpc>
              <a:spcAft>
                <a:spcPts val="800"/>
              </a:spcAft>
            </a:pPr>
            <a:r>
              <a:rPr lang="it-IT" sz="1600" dirty="0" smtClean="0">
                <a:latin typeface="AR JULIAN" panose="02000000000000000000" pitchFamily="2" charset="0"/>
                <a:ea typeface="Calibri" panose="020F0502020204030204" pitchFamily="34" charset="0"/>
                <a:cs typeface="Times New Roman" panose="02020603050405020304" pitchFamily="18" charset="0"/>
              </a:rPr>
              <a:t>PIACENTE SABRINA, APICELLA FABIOLA, MARRAZZO ROSA.</a:t>
            </a:r>
            <a:endParaRPr lang="it-IT" sz="1600" dirty="0">
              <a:effectLst/>
              <a:latin typeface="AR JULIAN" panose="02000000000000000000" pitchFamily="2"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4192498559"/>
      </p:ext>
    </p:extLst>
  </p:cSld>
  <p:clrMapOvr>
    <a:masterClrMapping/>
  </p:clrMapOvr>
  <p:transition spd="slow">
    <p:wipe/>
  </p:transition>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127</TotalTime>
  <Words>418</Words>
  <Application>Microsoft Office PowerPoint</Application>
  <PresentationFormat>Personalizzato</PresentationFormat>
  <Paragraphs>24</Paragraphs>
  <Slides>7</Slides>
  <Notes>0</Notes>
  <HiddenSlides>0</HiddenSlides>
  <MMClips>0</MMClips>
  <ScaleCrop>false</ScaleCrop>
  <HeadingPairs>
    <vt:vector size="4" baseType="variant">
      <vt:variant>
        <vt:lpstr>Tema</vt:lpstr>
      </vt:variant>
      <vt:variant>
        <vt:i4>1</vt:i4>
      </vt:variant>
      <vt:variant>
        <vt:lpstr>Titoli diapositive</vt:lpstr>
      </vt:variant>
      <vt:variant>
        <vt:i4>7</vt:i4>
      </vt:variant>
    </vt:vector>
  </HeadingPairs>
  <TitlesOfParts>
    <vt:vector size="8" baseType="lpstr">
      <vt:lpstr>Tema di Office</vt:lpstr>
      <vt:lpstr>Diapositiva 1</vt:lpstr>
      <vt:lpstr>Diapositiva 2</vt:lpstr>
      <vt:lpstr>Angri: bellezze artistiche da ‘’favola’’</vt:lpstr>
      <vt:lpstr>         Il castello di Angri è situato in un'ottima posizione strategica che domina tutta la Valle del Sarno. Nel XV secolo il castello fu posto sotto assedio e preso da Braccio di Montone, che a sua volta fu costretto a difenderlo contro Alfonso d'Aragona, in guerra con Giovannello Zurlo suo feudatario.  Successivamente il castello fu concesso al marchese Del Vasto Alfonso d'Avalos d'Aquino, che in quel periodo vi ospitò Carlo V, ed infine passò ai Carafa. Nel 1612 i Doria, potente famiglia nobile di Genova acquistò il feudo di Angri, venendo in possesso di grandi latifondi nell'agro-nocerino, di case coloniche, di palazzi e del castello di Angri di cui oggi conserva il nome. Di notevole interesse il monumentale scalone, la sala affrescata, la cella e, all'esterno, la torre, il fossato e il ponte levatoio. Ristrutturato tra il XVIII e XIX secolo, oggi è sede del Municipio di Angri, mentre il giardino è adibito a villa comunale</vt:lpstr>
      <vt:lpstr>Castello Doria </vt:lpstr>
      <vt:lpstr>Diapositiva 6</vt:lpstr>
      <vt:lpstr>Diapositiva 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 castello di Angri è situato in un'ottima posizione strategica che domina tutta la Valle del Sarno. Nel XV secolo il castello fu posto sotto assedio e preso da Braccio di Montone, che a sua volta fu costretto a difenderlo contro Alfonso d'Aragona, in guerra con Giovannello Zurlo suo feudatario.  Successivamente il castello fu concesso al marchese Del Vasto Alfonso d'Avalos d'Aquino, che in quel periodo vi ospitò Carlo V, ed infine passò ai Carafa. Nel 1612 i Doria, potente famiglia nobile di Genova acquistò il feudo di Angri, venendo in possesso di grandi latifondi nell'agro-nocerino, di case coloniche, di palazzi e del castello di Angri di cui oggi conserva il nome. Di notevole interesse il monumentale scalone, la sala affrescata, la cella e, all'esterno, la torre, il fossato e il ponte levatoio. Ristrutturato tra il XVIII e XIX secolo, oggi è sede del Municipio di Angri, mentre il giardino è adibito a villa comunale</dc:title>
  <dc:creator>info17</dc:creator>
  <cp:lastModifiedBy>Bruno Sammarco</cp:lastModifiedBy>
  <cp:revision>9</cp:revision>
  <dcterms:created xsi:type="dcterms:W3CDTF">2018-06-04T14:33:45Z</dcterms:created>
  <dcterms:modified xsi:type="dcterms:W3CDTF">2018-07-31T16:41:54Z</dcterms:modified>
</cp:coreProperties>
</file>