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9" r:id="rId2"/>
    <p:sldId id="260" r:id="rId3"/>
    <p:sldId id="258" r:id="rId4"/>
    <p:sldId id="257" r:id="rId5"/>
    <p:sldId id="256"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9" d="100"/>
          <a:sy n="39" d="100"/>
        </p:scale>
        <p:origin x="-41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olo 28"/>
          <p:cNvSpPr>
            <a:spLocks noGrp="1"/>
          </p:cNvSpPr>
          <p:nvPr>
            <p:ph type="ctrTitle"/>
          </p:nvPr>
        </p:nvSpPr>
        <p:spPr>
          <a:xfrm>
            <a:off x="381000" y="4853411"/>
            <a:ext cx="8458200" cy="1222375"/>
          </a:xfrm>
        </p:spPr>
        <p:txBody>
          <a:bodyPr anchor="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16" name="Segnaposto data 15"/>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2" name="Segnaposto piè di pagina 1"/>
          <p:cNvSpPr>
            <a:spLocks noGrp="1"/>
          </p:cNvSpPr>
          <p:nvPr>
            <p:ph type="ftr" sz="quarter" idx="11"/>
          </p:nvPr>
        </p:nvSpPr>
        <p:spPr/>
        <p:txBody>
          <a:bodyPr/>
          <a:lstStyle/>
          <a:p>
            <a:endParaRPr lang="it-IT"/>
          </a:p>
        </p:txBody>
      </p:sp>
      <p:sp>
        <p:nvSpPr>
          <p:cNvPr id="15" name="Segnaposto numero diapositiva 14"/>
          <p:cNvSpPr>
            <a:spLocks noGrp="1"/>
          </p:cNvSpPr>
          <p:nvPr>
            <p:ph type="sldNum" sz="quarter" idx="12"/>
          </p:nvPr>
        </p:nvSpPr>
        <p:spPr>
          <a:xfrm>
            <a:off x="8229600" y="6473952"/>
            <a:ext cx="758952" cy="246888"/>
          </a:xfrm>
        </p:spPr>
        <p:txBody>
          <a:bodyPr/>
          <a:lstStyle/>
          <a:p>
            <a:fld id="{DBB008DD-0CF2-402D-8738-9D1E354F1696}"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kumimoji="0" lang="it-IT" smtClean="0"/>
              <a:t>Fare clic per modificare lo stile del titolo</a:t>
            </a:r>
            <a:endParaRPr kumimoji="0" lang="en-US"/>
          </a:p>
        </p:txBody>
      </p:sp>
      <p:sp>
        <p:nvSpPr>
          <p:cNvPr id="27" name="Segnaposto contenuto 26"/>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19" name="Segnaposto piè di pagina 18"/>
          <p:cNvSpPr>
            <a:spLocks noGrp="1"/>
          </p:cNvSpPr>
          <p:nvPr>
            <p:ph type="ftr" sz="quarter" idx="11"/>
          </p:nvPr>
        </p:nvSpPr>
        <p:spPr>
          <a:xfrm>
            <a:off x="3581400" y="76200"/>
            <a:ext cx="2895600" cy="288925"/>
          </a:xfrm>
        </p:spPr>
        <p:txBody>
          <a:bodyPr/>
          <a:lstStyle/>
          <a:p>
            <a:endParaRPr lang="it-IT"/>
          </a:p>
        </p:txBody>
      </p:sp>
      <p:sp>
        <p:nvSpPr>
          <p:cNvPr id="16" name="Segnaposto numero diapositiva 15"/>
          <p:cNvSpPr>
            <a:spLocks noGrp="1"/>
          </p:cNvSpPr>
          <p:nvPr>
            <p:ph type="sldNum" sz="quarter" idx="12"/>
          </p:nvPr>
        </p:nvSpPr>
        <p:spPr>
          <a:xfrm>
            <a:off x="8229600" y="6473952"/>
            <a:ext cx="758952" cy="246888"/>
          </a:xfrm>
        </p:spPr>
        <p:txBody>
          <a:bodyPr/>
          <a:lstStyle/>
          <a:p>
            <a:fld id="{DBB008DD-0CF2-402D-8738-9D1E354F1696}"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tes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9" name="Segnaposto data 18"/>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11" name="Segnaposto piè di pagina 10"/>
          <p:cNvSpPr>
            <a:spLocks noGrp="1"/>
          </p:cNvSpPr>
          <p:nvPr>
            <p:ph type="ftr" sz="quarter" idx="11"/>
          </p:nvPr>
        </p:nvSpPr>
        <p:spPr/>
        <p:txBody>
          <a:bodyPr/>
          <a:lstStyle/>
          <a:p>
            <a:endParaRPr lang="it-IT"/>
          </a:p>
        </p:txBody>
      </p:sp>
      <p:sp>
        <p:nvSpPr>
          <p:cNvPr id="16" name="Segnaposto numero diapositiva 15"/>
          <p:cNvSpPr>
            <a:spLocks noGrp="1"/>
          </p:cNvSpPr>
          <p:nvPr>
            <p:ph type="sldNum" sz="quarter" idx="12"/>
          </p:nvPr>
        </p:nvSpPr>
        <p:spPr/>
        <p:txBody>
          <a:bodyPr/>
          <a:lstStyle/>
          <a:p>
            <a:fld id="{DBB008DD-0CF2-402D-8738-9D1E354F1696}" type="slidenum">
              <a:rPr lang="it-IT" smtClean="0"/>
              <a:pPr/>
              <a:t>‹N›</a:t>
            </a:fld>
            <a:endParaRPr lang="it-IT"/>
          </a:p>
        </p:txBody>
      </p:sp>
      <p:sp>
        <p:nvSpPr>
          <p:cNvPr id="8" name="Titolo 7"/>
          <p:cNvSpPr>
            <a:spLocks noGrp="1"/>
          </p:cNvSpPr>
          <p:nvPr>
            <p:ph type="title"/>
          </p:nvPr>
        </p:nvSpPr>
        <p:spPr>
          <a:xfrm>
            <a:off x="180475" y="2947085"/>
            <a:ext cx="8686800" cy="1184825"/>
          </a:xfrm>
        </p:spPr>
        <p:txBody>
          <a:bodyPr rtlCol="0" anchor="t"/>
          <a:lstStyle>
            <a:lvl1pPr algn="r">
              <a:defRPr/>
            </a:lvl1pPr>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0" name="Titolo 1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4" name="Segnaposto contenut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10" name="Segnaposto piè di pagina 9"/>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DBB008DD-0CF2-402D-8738-9D1E354F1696}"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9" name="Titolo 28"/>
          <p:cNvSpPr>
            <a:spLocks noGrp="1"/>
          </p:cNvSpPr>
          <p:nvPr>
            <p:ph type="title"/>
          </p:nvPr>
        </p:nvSpPr>
        <p:spPr>
          <a:xfrm>
            <a:off x="304800" y="5410200"/>
            <a:ext cx="8610600" cy="882650"/>
          </a:xfrm>
        </p:spPr>
        <p:txBody>
          <a:bodyPr anchor="ctr"/>
          <a:lstStyle>
            <a:lvl1pPr>
              <a:defRPr/>
            </a:lvl1p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25" name="Segnaposto tes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contenuto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8" name="Segnaposto contenuto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229600" y="6477000"/>
            <a:ext cx="762000" cy="246888"/>
          </a:xfrm>
        </p:spPr>
        <p:txBody>
          <a:bodyPr/>
          <a:lstStyle/>
          <a:p>
            <a:fld id="{DBB008DD-0CF2-402D-8738-9D1E354F1696}" type="slidenum">
              <a:rPr lang="it-IT" smtClean="0"/>
              <a:pPr/>
              <a:t>‹N›</a:t>
            </a:fld>
            <a:endParaRPr lang="it-IT"/>
          </a:p>
        </p:txBody>
      </p:sp>
      <p:sp>
        <p:nvSpPr>
          <p:cNvPr id="11" name="Connettore 1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0" name="Titolo 2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21" name="Segnaposto piè di pagina 20"/>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BB008DD-0CF2-402D-8738-9D1E354F1696}"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24" name="Segnaposto piè di pagina 23"/>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BB008DD-0CF2-402D-8738-9D1E354F1696}"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Connettore 1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olo 11"/>
          <p:cNvSpPr>
            <a:spLocks noGrp="1"/>
          </p:cNvSpPr>
          <p:nvPr>
            <p:ph type="title"/>
          </p:nvPr>
        </p:nvSpPr>
        <p:spPr>
          <a:xfrm>
            <a:off x="457200" y="5486400"/>
            <a:ext cx="8458200" cy="520700"/>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14" name="Segnaposto contenut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29" name="Segnaposto piè di pagina 28"/>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BB008DD-0CF2-402D-8738-9D1E354F1696}"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3" name="Segnaposto immagin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it-IT" smtClean="0"/>
              <a:t>Fare clic sull'icona per inserire un'immagine</a:t>
            </a:r>
            <a:endParaRPr kumimoji="0" lang="en-US" dirty="0"/>
          </a:p>
        </p:txBody>
      </p:sp>
      <p:sp>
        <p:nvSpPr>
          <p:cNvPr id="7" name="Segnaposto data 6"/>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DBB008DD-0CF2-402D-8738-9D1E354F1696}" type="slidenum">
              <a:rPr lang="it-IT" smtClean="0"/>
              <a:pPr/>
              <a:t>‹N›</a:t>
            </a:fld>
            <a:endParaRPr lang="it-IT"/>
          </a:p>
        </p:txBody>
      </p:sp>
      <p:sp>
        <p:nvSpPr>
          <p:cNvPr id="17" name="Titolo 16"/>
          <p:cNvSpPr>
            <a:spLocks noGrp="1"/>
          </p:cNvSpPr>
          <p:nvPr>
            <p:ph type="title"/>
          </p:nvPr>
        </p:nvSpPr>
        <p:spPr>
          <a:xfrm>
            <a:off x="381000" y="4993760"/>
            <a:ext cx="5867400" cy="522288"/>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BB008DD-0CF2-402D-8738-9D1E354F1696}"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549276"/>
            <a:ext cx="18288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549276"/>
            <a:ext cx="6248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F26B584-1D09-443E-AA77-E2D4B9F8133B}"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BB008DD-0CF2-402D-8738-9D1E354F1696}"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egnaposto testo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1" name="Segnaposto dat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F26B584-1D09-443E-AA77-E2D4B9F8133B}" type="datetimeFigureOut">
              <a:rPr lang="it-IT" smtClean="0"/>
              <a:pPr/>
              <a:t>31/07/2018</a:t>
            </a:fld>
            <a:endParaRPr lang="it-IT"/>
          </a:p>
        </p:txBody>
      </p:sp>
      <p:sp>
        <p:nvSpPr>
          <p:cNvPr id="28" name="Segnaposto piè di pagina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t-IT"/>
          </a:p>
        </p:txBody>
      </p:sp>
      <p:sp>
        <p:nvSpPr>
          <p:cNvPr id="5" name="Segnaposto numero diapositiva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BB008DD-0CF2-402D-8738-9D1E354F1696}" type="slidenum">
              <a:rPr lang="it-IT" smtClean="0"/>
              <a:pPr/>
              <a:t>‹N›</a:t>
            </a:fld>
            <a:endParaRPr lang="it-IT"/>
          </a:p>
        </p:txBody>
      </p:sp>
      <p:sp>
        <p:nvSpPr>
          <p:cNvPr id="10" name="Segnaposto titolo 9"/>
          <p:cNvSpPr>
            <a:spLocks noGrp="1"/>
          </p:cNvSpPr>
          <p:nvPr>
            <p:ph type="title"/>
          </p:nvPr>
        </p:nvSpPr>
        <p:spPr>
          <a:xfrm>
            <a:off x="304800" y="457200"/>
            <a:ext cx="8686800" cy="838200"/>
          </a:xfrm>
          <a:prstGeom prst="rect">
            <a:avLst/>
          </a:prstGeom>
        </p:spPr>
        <p:txBody>
          <a:bodyPr vert="horz" anchor="ctr">
            <a:normAutofit/>
          </a:bodyPr>
          <a:lstStyle/>
          <a:p>
            <a:r>
              <a:rPr kumimoji="0" lang="it-IT" smtClean="0"/>
              <a:t>Fare clic per modificare lo stile del titolo</a:t>
            </a:r>
            <a:endParaRPr kumimoji="0" lang="en-US"/>
          </a:p>
        </p:txBody>
      </p:sp>
      <p:sp>
        <p:nvSpPr>
          <p:cNvPr id="9" name="Connettore 1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ttore 1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1472" y="857232"/>
            <a:ext cx="8001056" cy="5072098"/>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9144000" cy="5909310"/>
          </a:xfrm>
          <a:prstGeom prst="rect">
            <a:avLst/>
          </a:prstGeom>
        </p:spPr>
        <p:txBody>
          <a:bodyPr wrap="square">
            <a:spAutoFit/>
          </a:bodyPr>
          <a:lstStyle/>
          <a:p>
            <a:pPr lvl="0" algn="ctr" fontAlgn="base">
              <a:spcBef>
                <a:spcPct val="0"/>
              </a:spcBef>
              <a:spcAft>
                <a:spcPct val="0"/>
              </a:spcAft>
            </a:pPr>
            <a:endParaRPr lang="it-IT" sz="2400" b="1" dirty="0" smtClean="0">
              <a:solidFill>
                <a:srgbClr val="000000"/>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it-IT" sz="2400" b="1" dirty="0" smtClean="0">
              <a:solidFill>
                <a:srgbClr val="000000"/>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it-IT" sz="2200" b="1" dirty="0" smtClean="0">
              <a:solidFill>
                <a:srgbClr val="000000"/>
              </a:solidFill>
              <a:latin typeface="Lucida Calligraphy"/>
              <a:ea typeface="Times New Roman" pitchFamily="18" charset="0"/>
              <a:cs typeface="Times New Roman" pitchFamily="18" charset="0"/>
            </a:endParaRP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Fondi </a:t>
            </a:r>
            <a:r>
              <a:rPr lang="it-IT" sz="2200" b="1" dirty="0" smtClean="0">
                <a:solidFill>
                  <a:srgbClr val="000000"/>
                </a:solidFill>
                <a:latin typeface="Lucida Calligraphy"/>
                <a:ea typeface="Times New Roman" pitchFamily="18" charset="0"/>
                <a:cs typeface="Times New Roman" pitchFamily="18" charset="0"/>
              </a:rPr>
              <a:t>Strutturali Europei- Programma Operativo </a:t>
            </a:r>
            <a:r>
              <a:rPr lang="it-IT" sz="2200" b="1" dirty="0" smtClean="0">
                <a:solidFill>
                  <a:srgbClr val="000000"/>
                </a:solidFill>
                <a:latin typeface="Lucida Calligraphy"/>
                <a:ea typeface="Times New Roman" pitchFamily="18" charset="0"/>
                <a:cs typeface="Times New Roman" pitchFamily="18" charset="0"/>
              </a:rPr>
              <a:t>Nazionale</a:t>
            </a: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 </a:t>
            </a:r>
            <a:r>
              <a:rPr lang="it-IT" sz="2200" b="1" dirty="0" smtClean="0">
                <a:solidFill>
                  <a:srgbClr val="000000"/>
                </a:solidFill>
                <a:latin typeface="Lucida Calligraphy"/>
                <a:ea typeface="Times New Roman" pitchFamily="18" charset="0"/>
                <a:cs typeface="Times New Roman" pitchFamily="18" charset="0"/>
              </a:rPr>
              <a:t>"Per la scuola, competenze e ambienti per l'apprendimento" 2014-2020. </a:t>
            </a: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Avviso pubblico </a:t>
            </a:r>
            <a:r>
              <a:rPr lang="it-IT" sz="2200" b="1" dirty="0" err="1" smtClean="0">
                <a:solidFill>
                  <a:srgbClr val="000000"/>
                </a:solidFill>
                <a:latin typeface="Lucida Calligraphy"/>
                <a:ea typeface="Times New Roman" pitchFamily="18" charset="0"/>
                <a:cs typeface="Times New Roman" pitchFamily="18" charset="0"/>
              </a:rPr>
              <a:t>prot</a:t>
            </a:r>
            <a:r>
              <a:rPr lang="it-IT" sz="2200" b="1" dirty="0" smtClean="0">
                <a:solidFill>
                  <a:srgbClr val="000000"/>
                </a:solidFill>
                <a:latin typeface="Lucida Calligraphy"/>
                <a:ea typeface="Times New Roman" pitchFamily="18" charset="0"/>
                <a:cs typeface="Times New Roman" pitchFamily="18" charset="0"/>
              </a:rPr>
              <a:t>. 10862 del 16/09/2016 "Progetti di inclusione sociale e lotta al disagio nonché per garantire l'apertura delle scuole oltre l'orario scolastico soprattutto nelle aree a rischio e in quelle periferiche".</a:t>
            </a: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 Asse I - Istruzione - Fondo Sociale Europeo (FSE). </a:t>
            </a:r>
            <a:endParaRPr lang="it-IT" sz="2200" b="1" dirty="0" smtClean="0">
              <a:solidFill>
                <a:srgbClr val="000000"/>
              </a:solidFill>
              <a:latin typeface="Lucida Calligraphy"/>
              <a:ea typeface="Times New Roman" pitchFamily="18" charset="0"/>
              <a:cs typeface="Times New Roman" pitchFamily="18" charset="0"/>
            </a:endParaRP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Obiettivo </a:t>
            </a:r>
            <a:r>
              <a:rPr lang="it-IT" sz="2200" b="1" dirty="0" smtClean="0">
                <a:solidFill>
                  <a:srgbClr val="000000"/>
                </a:solidFill>
                <a:latin typeface="Lucida Calligraphy"/>
                <a:ea typeface="Times New Roman" pitchFamily="18" charset="0"/>
                <a:cs typeface="Times New Roman" pitchFamily="18" charset="0"/>
              </a:rPr>
              <a:t>specifico 10.1.</a:t>
            </a: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Riduzione del fallimento formativo precoce e della dispersione scolastica e formativa. Azione </a:t>
            </a:r>
            <a:r>
              <a:rPr lang="it-IT" sz="2200" b="1" dirty="0" smtClean="0">
                <a:solidFill>
                  <a:srgbClr val="000000"/>
                </a:solidFill>
                <a:latin typeface="Lucida Calligraphy"/>
                <a:ea typeface="Times New Roman" pitchFamily="18" charset="0"/>
                <a:cs typeface="Times New Roman" pitchFamily="18" charset="0"/>
              </a:rPr>
              <a:t>10.1.1Interventi </a:t>
            </a:r>
            <a:r>
              <a:rPr lang="it-IT" sz="2200" b="1" dirty="0" smtClean="0">
                <a:solidFill>
                  <a:srgbClr val="000000"/>
                </a:solidFill>
                <a:latin typeface="Lucida Calligraphy"/>
                <a:ea typeface="Times New Roman" pitchFamily="18" charset="0"/>
                <a:cs typeface="Times New Roman" pitchFamily="18" charset="0"/>
              </a:rPr>
              <a:t>di sostegno agli studenti caratterizzati da particolari fragilità. </a:t>
            </a:r>
            <a:endParaRPr lang="it-IT" sz="2200" b="1" dirty="0" smtClean="0">
              <a:solidFill>
                <a:srgbClr val="000000"/>
              </a:solidFill>
              <a:latin typeface="Lucida Calligraphy"/>
              <a:ea typeface="Times New Roman" pitchFamily="18" charset="0"/>
              <a:cs typeface="Times New Roman" pitchFamily="18" charset="0"/>
            </a:endParaRPr>
          </a:p>
          <a:p>
            <a:pPr lvl="0" algn="ctr" fontAlgn="base">
              <a:spcBef>
                <a:spcPct val="0"/>
              </a:spcBef>
              <a:spcAft>
                <a:spcPct val="0"/>
              </a:spcAft>
            </a:pPr>
            <a:r>
              <a:rPr lang="it-IT" sz="2200" b="1" dirty="0" smtClean="0">
                <a:solidFill>
                  <a:srgbClr val="000000"/>
                </a:solidFill>
                <a:latin typeface="Lucida Calligraphy"/>
                <a:ea typeface="Times New Roman" pitchFamily="18" charset="0"/>
                <a:cs typeface="Times New Roman" pitchFamily="18" charset="0"/>
              </a:rPr>
              <a:t>Codice</a:t>
            </a:r>
            <a:r>
              <a:rPr lang="it-IT" sz="2200" b="1" dirty="0" smtClean="0">
                <a:solidFill>
                  <a:srgbClr val="000000"/>
                </a:solidFill>
                <a:latin typeface="Lucida Calligraphy"/>
                <a:ea typeface="Times New Roman" pitchFamily="18" charset="0"/>
                <a:cs typeface="Times New Roman" pitchFamily="18" charset="0"/>
              </a:rPr>
              <a:t>: 10.1.1A-FSEPON-CA-2017-480 " A dimensione studente"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13" name="CasellaDiTesto 12"/>
          <p:cNvSpPr txBox="1"/>
          <p:nvPr/>
        </p:nvSpPr>
        <p:spPr>
          <a:xfrm>
            <a:off x="827584" y="5517232"/>
            <a:ext cx="7272808" cy="523220"/>
          </a:xfrm>
          <a:prstGeom prst="rect">
            <a:avLst/>
          </a:prstGeom>
          <a:noFill/>
        </p:spPr>
        <p:txBody>
          <a:bodyPr wrap="square" rtlCol="0">
            <a:spAutoFit/>
          </a:bodyPr>
          <a:lstStyle/>
          <a:p>
            <a:r>
              <a:rPr lang="it-IT" sz="2800" b="1" dirty="0" smtClean="0">
                <a:latin typeface="Tempus Sans ITC" pitchFamily="82" charset="0"/>
              </a:rPr>
              <a:t>ANGRI TRA STORIA E FANTASIA …</a:t>
            </a:r>
            <a:endParaRPr lang="it-IT" sz="2800" b="1" dirty="0">
              <a:latin typeface="Tempus Sans ITC" pitchFamily="82" charset="0"/>
            </a:endParaRPr>
          </a:p>
        </p:txBody>
      </p:sp>
      <p:pic>
        <p:nvPicPr>
          <p:cNvPr id="27654" name="Picture 6" descr="Immagine correlata"/>
          <p:cNvPicPr>
            <a:picLocks noChangeAspect="1" noChangeArrowheads="1"/>
          </p:cNvPicPr>
          <p:nvPr/>
        </p:nvPicPr>
        <p:blipFill>
          <a:blip r:embed="rId3" cstate="print"/>
          <a:srcRect/>
          <a:stretch>
            <a:fillRect/>
          </a:stretch>
        </p:blipFill>
        <p:spPr bwMode="auto">
          <a:xfrm rot="976950">
            <a:off x="4359060" y="1555673"/>
            <a:ext cx="4040871" cy="31683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7656" name="Picture 8" descr="Risultati immagini per angri castello doria"/>
          <p:cNvPicPr>
            <a:picLocks noChangeAspect="1" noChangeArrowheads="1"/>
          </p:cNvPicPr>
          <p:nvPr/>
        </p:nvPicPr>
        <p:blipFill>
          <a:blip r:embed="rId4" cstate="print"/>
          <a:srcRect/>
          <a:stretch>
            <a:fillRect/>
          </a:stretch>
        </p:blipFill>
        <p:spPr bwMode="auto">
          <a:xfrm>
            <a:off x="683568" y="548680"/>
            <a:ext cx="3816424" cy="31820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9" name="CasellaDiTesto 18"/>
          <p:cNvSpPr txBox="1"/>
          <p:nvPr/>
        </p:nvSpPr>
        <p:spPr>
          <a:xfrm>
            <a:off x="6228184" y="6381328"/>
            <a:ext cx="2407710" cy="276999"/>
          </a:xfrm>
          <a:prstGeom prst="rect">
            <a:avLst/>
          </a:prstGeom>
          <a:noFill/>
        </p:spPr>
        <p:txBody>
          <a:bodyPr wrap="none" rtlCol="0">
            <a:spAutoFit/>
          </a:bodyPr>
          <a:lstStyle/>
          <a:p>
            <a:r>
              <a:rPr lang="it-IT" sz="1200" dirty="0" smtClean="0"/>
              <a:t>VALERIA, ALESSIA, ROSITA E ANNA</a:t>
            </a:r>
            <a:endParaRPr lang="it-IT"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rot="10800000" flipV="1">
            <a:off x="179512" y="116632"/>
            <a:ext cx="5040560" cy="2952328"/>
          </a:xfrm>
        </p:spPr>
        <p:txBody>
          <a:bodyPr lIns="108000" tIns="72000" rIns="108000" bIns="72000" anchor="t">
            <a:normAutofit fontScale="90000"/>
          </a:bodyPr>
          <a:lstStyle/>
          <a:p>
            <a:pPr>
              <a:spcBef>
                <a:spcPts val="0"/>
              </a:spcBef>
            </a:pPr>
            <a:r>
              <a:rPr lang="it-IT" sz="1600" dirty="0" smtClean="0"/>
              <a:t>il castello Doria è oggi sede del Municipio di Angri.</a:t>
            </a:r>
            <a:br>
              <a:rPr lang="it-IT" sz="1600" dirty="0" smtClean="0"/>
            </a:br>
            <a:r>
              <a:rPr lang="it-IT" sz="1600" dirty="0"/>
              <a:t>Risale al 1290 quando Carlo II </a:t>
            </a:r>
            <a:r>
              <a:rPr lang="it-IT" sz="1600" dirty="0" smtClean="0"/>
              <a:t>d’Angiò </a:t>
            </a:r>
            <a:r>
              <a:rPr lang="it-IT" sz="1600" dirty="0"/>
              <a:t>assegnò il feudo di Angri al milite regio Pietro De Braheriis o </a:t>
            </a:r>
            <a:r>
              <a:rPr lang="it-IT" sz="1600" dirty="0" smtClean="0"/>
              <a:t>Braherio. Durante </a:t>
            </a:r>
            <a:r>
              <a:rPr lang="it-IT" sz="1600" dirty="0"/>
              <a:t>la lotta per la successione al trono di Napoli tra angioini ed </a:t>
            </a:r>
            <a:r>
              <a:rPr lang="it-IT" sz="1600" dirty="0" smtClean="0"/>
              <a:t>aragonesi il castello subì </a:t>
            </a:r>
            <a:r>
              <a:rPr lang="it-IT" sz="1600" dirty="0"/>
              <a:t>vari </a:t>
            </a:r>
            <a:r>
              <a:rPr lang="it-IT" sz="1600" dirty="0" smtClean="0"/>
              <a:t>assedi, durante uno di questi fu anche dato alle fiamme.</a:t>
            </a:r>
            <a:br>
              <a:rPr lang="it-IT" sz="1600" dirty="0" smtClean="0"/>
            </a:br>
            <a:r>
              <a:rPr lang="it-IT" sz="1600" dirty="0" smtClean="0"/>
              <a:t>I </a:t>
            </a:r>
            <a:r>
              <a:rPr lang="it-IT" sz="1600" dirty="0"/>
              <a:t>Doria, famiglia nobile di origini </a:t>
            </a:r>
            <a:r>
              <a:rPr lang="it-IT" sz="1600" dirty="0" smtClean="0"/>
              <a:t>genovesi entrarono in possesso del castello e nel settecento </a:t>
            </a:r>
            <a:r>
              <a:rPr lang="it-IT" sz="1600" dirty="0"/>
              <a:t> incaricarono l' architetto </a:t>
            </a:r>
            <a:r>
              <a:rPr lang="it-IT" sz="1600" dirty="0" smtClean="0"/>
              <a:t>FrancescOni </a:t>
            </a:r>
            <a:r>
              <a:rPr lang="it-IT" sz="1600" dirty="0"/>
              <a:t>di restaurare il complesso, che fu tramutato in palazzo </a:t>
            </a:r>
            <a:r>
              <a:rPr lang="it-IT" sz="1600" dirty="0" smtClean="0"/>
              <a:t>signorile; con i Principi Doria fu annesso al Castello un principesco parco, oggi </a:t>
            </a:r>
            <a:r>
              <a:rPr lang="it-IT" sz="1600" kern="700" dirty="0" smtClean="0"/>
              <a:t>villa </a:t>
            </a:r>
            <a:r>
              <a:rPr lang="it-IT" sz="1600" dirty="0" smtClean="0"/>
              <a:t>comunale.</a:t>
            </a:r>
            <a:r>
              <a:rPr lang="it-IT" sz="1400" dirty="0" smtClean="0"/>
              <a:t/>
            </a:r>
            <a:br>
              <a:rPr lang="it-IT" sz="1400" dirty="0" smtClean="0"/>
            </a:br>
            <a:r>
              <a:rPr lang="it-IT" sz="1400" dirty="0"/>
              <a:t/>
            </a:r>
            <a:br>
              <a:rPr lang="it-IT" sz="1400" dirty="0"/>
            </a:br>
            <a:r>
              <a:rPr lang="it-IT" sz="1400" dirty="0" smtClean="0"/>
              <a:t/>
            </a:r>
            <a:br>
              <a:rPr lang="it-IT" sz="1400" dirty="0" smtClean="0"/>
            </a:br>
            <a:endParaRPr lang="it-IT" sz="1400" dirty="0"/>
          </a:p>
        </p:txBody>
      </p:sp>
      <p:pic>
        <p:nvPicPr>
          <p:cNvPr id="4" name="Segnaposto contenuto 3" descr="castello-doria.jpg"/>
          <p:cNvPicPr>
            <a:picLocks noGrp="1" noChangeAspect="1"/>
          </p:cNvPicPr>
          <p:nvPr>
            <p:ph idx="1"/>
          </p:nvPr>
        </p:nvPicPr>
        <p:blipFill>
          <a:blip r:embed="rId3" cstate="print"/>
          <a:stretch>
            <a:fillRect/>
          </a:stretch>
        </p:blipFill>
        <p:spPr>
          <a:xfrm>
            <a:off x="5148064" y="116632"/>
            <a:ext cx="3888432" cy="2880320"/>
          </a:xfrm>
          <a:prstGeom prst="rect">
            <a:avLst/>
          </a:prstGeom>
          <a:ln>
            <a:noFill/>
          </a:ln>
          <a:effectLst>
            <a:softEdge rad="112500"/>
          </a:effectLst>
        </p:spPr>
      </p:pic>
      <p:sp>
        <p:nvSpPr>
          <p:cNvPr id="7" name="CasellaDiTesto 6"/>
          <p:cNvSpPr txBox="1"/>
          <p:nvPr/>
        </p:nvSpPr>
        <p:spPr>
          <a:xfrm>
            <a:off x="2627784" y="3429000"/>
            <a:ext cx="6373216" cy="2893100"/>
          </a:xfrm>
          <a:prstGeom prst="rect">
            <a:avLst/>
          </a:prstGeom>
          <a:noFill/>
        </p:spPr>
        <p:txBody>
          <a:bodyPr wrap="square" rtlCol="0">
            <a:spAutoFit/>
          </a:bodyPr>
          <a:lstStyle/>
          <a:p>
            <a:pPr algn="just"/>
            <a:r>
              <a:rPr lang="it-IT" sz="1200" i="1" dirty="0" smtClean="0">
                <a:latin typeface="Lucida Calligraphy" pitchFamily="66" charset="0"/>
              </a:rPr>
              <a:t>E’ in questo castello che è ambientata la storia di una delle famiglie nobili più strambe mai vissute  ad Angri. Il capofamiglia era il conte Bernardo, un uomo molto esile e sciupato, la moglie, Gelsomina, era invece una donna molto grassa e buffa, c’erano poi i due figli: Sigismondo, un bambino alto due metri e dieci, e Ferdinanda, una fanciulla vestita sempre in abiti eleganti in contraddizione con i suoi comportamenti osceni.</a:t>
            </a:r>
          </a:p>
          <a:p>
            <a:pPr algn="just"/>
            <a:r>
              <a:rPr lang="it-IT" sz="1200" i="1" dirty="0" smtClean="0">
                <a:latin typeface="Lucida Calligraphy" pitchFamily="66" charset="0"/>
              </a:rPr>
              <a:t>Tra i due coniugi però c’era tensione dovuta al carattere arrogante della contessa che contrastava l’effettivo potere del conte. Gelsomina era infatti una donna molto ingorda e il marito e lo stesso popolo ne subivano le conseguenze poiché la donna si riservava gran parte dei viveri. Fu proprio il conte ad ideare allora un piano per dare una lezione alla  moglie: </a:t>
            </a:r>
          </a:p>
          <a:p>
            <a:pPr algn="just"/>
            <a:r>
              <a:rPr lang="it-IT" sz="1200" i="1" dirty="0" smtClean="0">
                <a:latin typeface="Lucida Calligraphy" pitchFamily="66" charset="0"/>
              </a:rPr>
              <a:t>la donna addormentata venne rinchiusa in una cella  e al suo risveglio, affacciata da una piccola finestra si ritrovò davanti l’intero popolo intento a ingozzarsi  con le migliori pietanze. Tra loro si trovava anche il conte.</a:t>
            </a:r>
          </a:p>
          <a:p>
            <a:endParaRPr lang="it-IT" sz="1400" i="1" dirty="0" smtClean="0">
              <a:latin typeface="Lucida Calligraphy" pitchFamily="66" charset="0"/>
            </a:endParaRPr>
          </a:p>
        </p:txBody>
      </p:sp>
      <p:pic>
        <p:nvPicPr>
          <p:cNvPr id="13314" name="Picture 2" descr="Immagine correlata"/>
          <p:cNvPicPr>
            <a:picLocks noChangeAspect="1" noChangeArrowheads="1"/>
          </p:cNvPicPr>
          <p:nvPr/>
        </p:nvPicPr>
        <p:blipFill>
          <a:blip r:embed="rId4" cstate="print"/>
          <a:srcRect/>
          <a:stretch>
            <a:fillRect/>
          </a:stretch>
        </p:blipFill>
        <p:spPr bwMode="auto">
          <a:xfrm>
            <a:off x="0" y="3068960"/>
            <a:ext cx="2699792" cy="3645024"/>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23528" y="116632"/>
            <a:ext cx="8496944" cy="6408712"/>
          </a:xfrm>
        </p:spPr>
        <p:txBody>
          <a:bodyPr>
            <a:normAutofit fontScale="92500" lnSpcReduction="20000"/>
          </a:bodyPr>
          <a:lstStyle/>
          <a:p>
            <a:pPr algn="l"/>
            <a:r>
              <a:rPr lang="it-IT" sz="1800" dirty="0" smtClean="0">
                <a:latin typeface="Lucida Calligraphy" pitchFamily="66" charset="0"/>
              </a:rPr>
              <a:t>Affacciato alla torre del castello una delle guardie osservava lo svolgersi della vita cittadina. Le persone accorrevano al mercato per fare spese, le carrozze scorrazzavano per le vie, una in particolare catturò l’attenzione dell’uomo: quella dei reali che facevano ritorno al castello. Giunti al castello, i reali scesero dalla carrozza e gli scudieri si occuparono di riportare i cavalli nelle stalle.</a:t>
            </a:r>
          </a:p>
          <a:p>
            <a:pPr algn="l"/>
            <a:r>
              <a:rPr lang="it-IT" sz="1800" dirty="0" smtClean="0">
                <a:latin typeface="Lucida Calligraphy" pitchFamily="66" charset="0"/>
              </a:rPr>
              <a:t>La prima a scendere fu la Contessa Gelsomina</a:t>
            </a:r>
            <a:r>
              <a:rPr lang="it-IT" sz="1800" dirty="0">
                <a:latin typeface="Lucida Calligraphy" pitchFamily="66" charset="0"/>
              </a:rPr>
              <a:t> </a:t>
            </a:r>
            <a:r>
              <a:rPr lang="it-IT" sz="1800" dirty="0" smtClean="0">
                <a:latin typeface="Lucida Calligraphy" pitchFamily="66" charset="0"/>
              </a:rPr>
              <a:t>, molto grassa e buffa con una confezione di ciambelle tra le mani. Il secondo fu il Conte Bernardo, molto esile e sciupato, che cercava disperatamente di ottenere almeno un briciola di ciambella.</a:t>
            </a:r>
          </a:p>
          <a:p>
            <a:pPr algn="l"/>
            <a:r>
              <a:rPr lang="it-IT" sz="1800" dirty="0" smtClean="0">
                <a:latin typeface="Lucida Calligraphy" pitchFamily="66" charset="0"/>
              </a:rPr>
              <a:t> A seguire i loro figli: Sigismondo un bambino alto due metri e dieci, che osservava gli uccelli dall’alto e li accoglieva sulla sua testa, Ferdinanda vestita con i suoi comportamenti osceni. Mentre i figli si avviavano nelle loro stanze tra i due coniugi iniziò un’accesa lite.</a:t>
            </a:r>
          </a:p>
          <a:p>
            <a:pPr algn="l"/>
            <a:r>
              <a:rPr lang="it-IT" sz="1800" dirty="0" smtClean="0">
                <a:latin typeface="Lucida Calligraphy" pitchFamily="66" charset="0"/>
              </a:rPr>
              <a:t>Il conte rivendicava i suoi diritti e la sua autonomia e urlava alla moglie ingorda: ”Non mi lasci mai niente da mangiare, io non sopravviverò a lungo, tutto il popolo è con me!”</a:t>
            </a:r>
          </a:p>
          <a:p>
            <a:pPr algn="l"/>
            <a:r>
              <a:rPr lang="it-IT" sz="1800" dirty="0" smtClean="0">
                <a:latin typeface="Lucida Calligraphy" pitchFamily="66" charset="0"/>
              </a:rPr>
              <a:t>La moglie però continuava a mangiare indifferente. La rabbia del conte aumentò così a fargli pensare ad una cattiva ma meritata vendetta. Durante la notte aiutato dalle guardie più forti e sfruttando il sonno pesante della moglie, portarono la donna in una delle celle riservate ai peggiori delinquenti rinchiudendola al suo interno.</a:t>
            </a:r>
          </a:p>
          <a:p>
            <a:pPr algn="l"/>
            <a:r>
              <a:rPr lang="it-IT" sz="1800" dirty="0" smtClean="0">
                <a:latin typeface="Lucida Calligraphy" pitchFamily="66" charset="0"/>
              </a:rPr>
              <a:t>Il giorno seguente la contessa fu svegliata dagli inebrianti odori delle migliori pietanze. La donna iniziò ad urlare e invocare il nome del marito, ella però non ottenne risposta, udì invece degli schiamazzi provenienti dall’esterno e decise allora di affacciarsi dalla piccola finestra. Ciò che vide le fece dimenticare momentaneamente la sua situazione: l’intero popolo era intento ad ingozzarsi, tra di loro vi era anche il conte, era stato lui stesso ad organizzare i banchetti che circondavano l’intero castello.</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rra">
  <a:themeElements>
    <a:clrScheme name="Terr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err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155</TotalTime>
  <Words>659</Words>
  <Application>Microsoft Office PowerPoint</Application>
  <PresentationFormat>Presentazione su schermo (4:3)</PresentationFormat>
  <Paragraphs>22</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Terra</vt:lpstr>
      <vt:lpstr>Diapositiva 1</vt:lpstr>
      <vt:lpstr>Diapositiva 2</vt:lpstr>
      <vt:lpstr>Diapositiva 3</vt:lpstr>
      <vt:lpstr>il castello Doria è oggi sede del Municipio di Angri. Risale al 1290 quando Carlo II d’Angiò assegnò il feudo di Angri al milite regio Pietro De Braheriis o Braherio. Durante la lotta per la successione al trono di Napoli tra angioini ed aragonesi il castello subì vari assedi, durante uno di questi fu anche dato alle fiamme. I Doria, famiglia nobile di origini genovesi entrarono in possesso del castello e nel settecento  incaricarono l' architetto FrancescOni di restaurare il complesso, che fu tramutato in palazzo signorile; con i Principi Doria fu annesso al Castello un principesco parco, oggi villa comunale.   </vt:lpstr>
      <vt:lpstr>Diapositiva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info2</dc:creator>
  <cp:lastModifiedBy>Bruno Sammarco</cp:lastModifiedBy>
  <cp:revision>32</cp:revision>
  <dcterms:created xsi:type="dcterms:W3CDTF">2018-06-04T14:00:35Z</dcterms:created>
  <dcterms:modified xsi:type="dcterms:W3CDTF">2018-07-31T16:48:20Z</dcterms:modified>
</cp:coreProperties>
</file>