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6" r:id="rId2"/>
    <p:sldId id="267" r:id="rId3"/>
    <p:sldId id="265" r:id="rId4"/>
    <p:sldId id="259" r:id="rId5"/>
    <p:sldId id="258" r:id="rId6"/>
    <p:sldId id="260" r:id="rId7"/>
    <p:sldId id="262" r:id="rId8"/>
    <p:sldId id="263" r:id="rId9"/>
    <p:sldId id="261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003366"/>
    <a:srgbClr val="99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35" d="100"/>
          <a:sy n="35" d="100"/>
        </p:scale>
        <p:origin x="-84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A5503-A419-454C-9CA4-96B8F615CB42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F5555-2491-4524-8BEE-4BC540E6488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03468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53696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93548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78366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7413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169703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58948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71952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605061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18550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273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28080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BA80-44E9-4FB9-A6B2-9958F0E05077}" type="datetimeFigureOut">
              <a:rPr lang="it-IT" smtClean="0"/>
              <a:pPr/>
              <a:t>31/07/2018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CCCC7-8C7F-4088-9352-729F2425472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09279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banner_PON_14_20_circolari_FSE_definitiv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841374"/>
            <a:ext cx="11303000" cy="2790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584200" y="3619501"/>
            <a:ext cx="11341100" cy="2387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ISTITUTO    STATALE   ISTRUZIONE SUPERIORE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“ GIUSTINO FORTUNATO 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Via 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Cuparella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– 84012 ANGRI (SA) - Tel.  081/5135420 - Fax 081/5133346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it-IT" sz="800" b="1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Codice Scolastico SAIS04300D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C.F.:94062740652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29553" y="2823879"/>
            <a:ext cx="1011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672353"/>
            <a:ext cx="12192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Fondi Strutturali Europei- Programma Operativo Nazionale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"Per la scuola, competenze e ambienti per l'apprendimento" 2014-2020.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Avviso pubblico </a:t>
            </a:r>
            <a:r>
              <a:rPr kumimoji="0" lang="it-IT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prot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10862 del 16/09/2016 "Progetti di inclusione sociale e lotta</a:t>
            </a:r>
            <a:r>
              <a:rPr kumimoji="0" lang="it-IT" sz="2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 disagio nonché per garantire l'apertura delle scuole oltre l'orario scolastico soprattutto nelle aree a rischio e in quelle periferiche".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Asse I - Istruzione - Fondo Sociale Europeo (FSE). Obiettivo specifico 10.1.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Riduzione del fallimento formativo precoce e della dispersione scolastica e formativa. Azione 10.1.1 Interventi di sostegno agli studenti caratterizzati</a:t>
            </a:r>
            <a:r>
              <a:rPr kumimoji="0" lang="it-IT" sz="2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 particolari fragilità. </a:t>
            </a:r>
            <a:b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Codice: 10.1.1A-FSEPON-CA-2017-480 </a:t>
            </a:r>
            <a:r>
              <a:rPr lang="it-IT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A dimensione studente"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80" y="505392"/>
            <a:ext cx="6280208" cy="41868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257300" y="5127170"/>
            <a:ext cx="9688285" cy="1730829"/>
          </a:xfrm>
        </p:spPr>
        <p:txBody>
          <a:bodyPr>
            <a:normAutofit/>
          </a:bodyPr>
          <a:lstStyle/>
          <a:p>
            <a:r>
              <a:rPr lang="it-IT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ANGRI E LA SUA STORIA</a:t>
            </a:r>
            <a:endParaRPr lang="it-IT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7886700" y="685800"/>
            <a:ext cx="3722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ALESSANDRA GRIECO</a:t>
            </a:r>
          </a:p>
          <a:p>
            <a:r>
              <a:rPr lang="it-IT" i="1" dirty="0" smtClean="0"/>
              <a:t>ANGELA PETRONE</a:t>
            </a:r>
          </a:p>
          <a:p>
            <a:r>
              <a:rPr lang="it-IT" i="1" dirty="0" smtClean="0"/>
              <a:t>ILENIA GARGANO</a:t>
            </a:r>
            <a:endParaRPr lang="it-IT" i="1" dirty="0"/>
          </a:p>
        </p:txBody>
      </p:sp>
    </p:spTree>
    <p:extLst>
      <p:ext uri="{BB962C8B-B14F-4D97-AF65-F5344CB8AC3E}">
        <p14:creationId xmlns="" xmlns:p14="http://schemas.microsoft.com/office/powerpoint/2010/main" val="21068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19256" y="365125"/>
            <a:ext cx="4234543" cy="5202918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latin typeface="AR JULIAN" panose="02000000000000000000" pitchFamily="2" charset="0"/>
                <a:cs typeface="Times New Roman" panose="02020603050405020304" pitchFamily="18" charset="0"/>
              </a:rPr>
              <a:t>CASTELLO DORIA</a:t>
            </a:r>
            <a:br>
              <a:rPr lang="it-IT" sz="3200" b="1" dirty="0" smtClean="0">
                <a:latin typeface="AR JULIAN" panose="02000000000000000000" pitchFamily="2" charset="0"/>
                <a:cs typeface="Times New Roman" panose="02020603050405020304" pitchFamily="18" charset="0"/>
              </a:rPr>
            </a:br>
            <a:r>
              <a:rPr lang="it-IT" sz="2800" dirty="0" smtClean="0">
                <a:latin typeface="AR JULIAN" panose="02000000000000000000" pitchFamily="2" charset="0"/>
                <a:cs typeface="Times New Roman" panose="02020603050405020304" pitchFamily="18" charset="0"/>
              </a:rPr>
              <a:t>Le torri d’avvistamento</a:t>
            </a:r>
            <a:r>
              <a:rPr lang="it-IT" sz="2000" dirty="0" smtClean="0">
                <a:latin typeface="AR JULIAN" panose="02000000000000000000" pitchFamily="2" charset="0"/>
                <a:cs typeface="Times New Roman" panose="02020603050405020304" pitchFamily="18" charset="0"/>
              </a:rPr>
              <a:t/>
            </a:r>
            <a:br>
              <a:rPr lang="it-IT" sz="2000" dirty="0" smtClean="0">
                <a:latin typeface="AR JULIAN" panose="02000000000000000000" pitchFamily="2" charset="0"/>
                <a:cs typeface="Times New Roman" panose="02020603050405020304" pitchFamily="18" charset="0"/>
              </a:rPr>
            </a:br>
            <a:r>
              <a:rPr lang="it-IT" sz="2000" dirty="0" smtClean="0">
                <a:latin typeface="AR JULIAN" panose="02000000000000000000" pitchFamily="2" charset="0"/>
                <a:cs typeface="Times New Roman" panose="02020603050405020304" pitchFamily="18" charset="0"/>
              </a:rPr>
              <a:t/>
            </a:r>
            <a:br>
              <a:rPr lang="it-IT" sz="2000" dirty="0" smtClean="0">
                <a:latin typeface="AR JULIAN" panose="02000000000000000000" pitchFamily="2" charset="0"/>
                <a:cs typeface="Times New Roman" panose="02020603050405020304" pitchFamily="18" charset="0"/>
              </a:rPr>
            </a:b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torre maggiore del castello "il Mastio", è certamente la parte più antica dell'intero edificio. Essa potrebbe infatti risalire all'epoca romana e ciò si può desumere sia dal vario materiale di risulta di piccole dimensioni, e sia dal materiale alluvionale di superficie, nel quale predomina la pietra locale.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5932714" cy="4718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86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22160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FF33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595257" cy="6035675"/>
          </a:xfrm>
        </p:spPr>
        <p:txBody>
          <a:bodyPr>
            <a:normAutofit/>
          </a:bodyPr>
          <a:lstStyle/>
          <a:p>
            <a:r>
              <a:rPr lang="it-IT" sz="3200" dirty="0" smtClean="0">
                <a:latin typeface="AR DARLING" panose="02000000000000000000" pitchFamily="2" charset="0"/>
              </a:rPr>
              <a:t>…Ogni notte il principe Doriano e la contadina Genoveffa si incontravano all’insaputa di tutti.</a:t>
            </a:r>
            <a:br>
              <a:rPr lang="it-IT" sz="3200" dirty="0" smtClean="0">
                <a:latin typeface="AR DARLING" panose="02000000000000000000" pitchFamily="2" charset="0"/>
              </a:rPr>
            </a:br>
            <a:r>
              <a:rPr lang="it-IT" sz="3200" dirty="0" smtClean="0">
                <a:latin typeface="AR DARLING" panose="02000000000000000000" pitchFamily="2" charset="0"/>
              </a:rPr>
              <a:t>Sin da piccolo il principe non AVEVA mai voluto tagliare i suoi capelli, sui quali solitamente saliva Genoveffa.</a:t>
            </a:r>
            <a:endParaRPr lang="it-IT" sz="3200" dirty="0">
              <a:latin typeface="AR DARLING" panose="02000000000000000000" pitchFamily="2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0" y="0"/>
            <a:ext cx="4381500" cy="42558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2528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>
            <a:alpha val="4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7058" y="636814"/>
            <a:ext cx="9241970" cy="1869848"/>
          </a:xfrm>
        </p:spPr>
        <p:txBody>
          <a:bodyPr>
            <a:noAutofit/>
          </a:bodyPr>
          <a:lstStyle/>
          <a:p>
            <a:r>
              <a:rPr lang="it-IT" sz="3600" dirty="0" smtClean="0"/>
              <a:t>                         </a:t>
            </a:r>
            <a:r>
              <a:rPr lang="it-IT" sz="3600" dirty="0" smtClean="0">
                <a:latin typeface="AR HERMANN" panose="02000000000000000000" pitchFamily="2" charset="0"/>
              </a:rPr>
              <a:t>CELLE SEGRETE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Ci sono divere tipologie di celle. In passato quelle al primo piano inferiore erano destinate alle persone ‘nobili’ che commettevano reati. </a:t>
            </a:r>
            <a:br>
              <a:rPr lang="it-IT" sz="2800" dirty="0" smtClean="0"/>
            </a:br>
            <a:r>
              <a:rPr lang="it-IT" sz="2800" dirty="0" smtClean="0"/>
              <a:t>Le celle per le persone più povere e umili si                                               trovavano più giù</a:t>
            </a:r>
            <a:br>
              <a:rPr lang="it-IT" sz="2800" dirty="0" smtClean="0"/>
            </a:br>
            <a:endParaRPr lang="it-IT" sz="28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6662"/>
            <a:ext cx="6495291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6972300" y="2351314"/>
            <a:ext cx="47679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+mj-lt"/>
              </a:rPr>
              <a:t>p</a:t>
            </a:r>
            <a:r>
              <a:rPr lang="it-IT" sz="2800" dirty="0" smtClean="0">
                <a:latin typeface="+mj-lt"/>
              </a:rPr>
              <a:t>er accedere alle quali , oggi, bisogna passare dal fossato.</a:t>
            </a:r>
          </a:p>
          <a:p>
            <a:r>
              <a:rPr lang="it-IT" sz="2800" dirty="0" smtClean="0">
                <a:latin typeface="+mj-lt"/>
              </a:rPr>
              <a:t>A differenza delle «celle per i nobili» non hanno finestre di sufficiente grandezza per assicurare il passaggio dell’aria. Tutt’oggi è possibile vedere quanta umidità è presente nelle celle.</a:t>
            </a:r>
            <a:endParaRPr lang="it-IT" sz="28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230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883" y="881744"/>
            <a:ext cx="11740243" cy="359228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>
                <a:latin typeface="Batang" panose="02030600000101010101" pitchFamily="18" charset="-127"/>
                <a:ea typeface="Batang" panose="02030600000101010101" pitchFamily="18" charset="-127"/>
              </a:rPr>
              <a:t>Dopo un lungo periodo di incontri tra i due giovani , le guardie scoprirono questa folle storia d’amore, e catturarono la contadina.</a:t>
            </a:r>
          </a:p>
          <a:p>
            <a:pPr marL="0" indent="0">
              <a:buNone/>
            </a:pPr>
            <a:r>
              <a:rPr lang="it-IT" dirty="0" smtClean="0">
                <a:latin typeface="Batang" panose="02030600000101010101" pitchFamily="18" charset="-127"/>
                <a:ea typeface="Batang" panose="02030600000101010101" pitchFamily="18" charset="-127"/>
              </a:rPr>
              <a:t>La portarono nella cella più profonda, chiamata «prigione infernale». Il principe conoscendo molto bene il castello, oltrepassò IL passaggio segreto per arrivare a Genoveffa e la liberò. </a:t>
            </a:r>
          </a:p>
          <a:p>
            <a:pPr marL="0" indent="0">
              <a:buNone/>
            </a:pPr>
            <a:r>
              <a:rPr lang="it-IT" dirty="0" smtClean="0">
                <a:latin typeface="Batang" panose="02030600000101010101" pitchFamily="18" charset="-127"/>
                <a:ea typeface="Batang" panose="02030600000101010101" pitchFamily="18" charset="-127"/>
              </a:rPr>
              <a:t>I due amanti decisero di scappare insieme. </a:t>
            </a:r>
          </a:p>
          <a:p>
            <a:pPr marL="0" indent="0">
              <a:buNone/>
            </a:pPr>
            <a:r>
              <a:rPr lang="it-IT" dirty="0" smtClean="0">
                <a:latin typeface="Batang" panose="02030600000101010101" pitchFamily="18" charset="-127"/>
                <a:ea typeface="Batang" panose="02030600000101010101" pitchFamily="18" charset="-127"/>
              </a:rPr>
              <a:t>Doriano per non essere riconoscibile decise di tagliarsi i capelli e venderli in cambio di una pelle di un orso.</a:t>
            </a:r>
          </a:p>
          <a:p>
            <a:pPr marL="0" indent="0">
              <a:buNone/>
            </a:pPr>
            <a:r>
              <a:rPr lang="it-IT" dirty="0" smtClean="0">
                <a:latin typeface="Batang" panose="02030600000101010101" pitchFamily="18" charset="-127"/>
                <a:ea typeface="Batang" panose="02030600000101010101" pitchFamily="18" charset="-127"/>
              </a:rPr>
              <a:t>E per questo avvenimento ogni anno nel giorno della loro fuga sulla «</a:t>
            </a:r>
            <a:r>
              <a:rPr lang="it-IT" dirty="0" err="1" smtClean="0">
                <a:latin typeface="Batang" panose="02030600000101010101" pitchFamily="18" charset="-127"/>
                <a:ea typeface="Batang" panose="02030600000101010101" pitchFamily="18" charset="-127"/>
              </a:rPr>
              <a:t>Montagnella</a:t>
            </a:r>
            <a:r>
              <a:rPr lang="it-IT" dirty="0" smtClean="0">
                <a:latin typeface="Batang" panose="02030600000101010101" pitchFamily="18" charset="-127"/>
                <a:ea typeface="Batang" panose="02030600000101010101" pitchFamily="18" charset="-127"/>
              </a:rPr>
              <a:t>» appaiono </a:t>
            </a:r>
            <a:r>
              <a:rPr lang="it-IT" u="sng" dirty="0" smtClean="0">
                <a:latin typeface="Batang" panose="02030600000101010101" pitchFamily="18" charset="-127"/>
                <a:ea typeface="Batang" panose="02030600000101010101" pitchFamily="18" charset="-127"/>
              </a:rPr>
              <a:t>due orsi </a:t>
            </a:r>
            <a:r>
              <a:rPr lang="it-IT" dirty="0" smtClean="0">
                <a:latin typeface="Batang" panose="02030600000101010101" pitchFamily="18" charset="-127"/>
                <a:ea typeface="Batang" panose="02030600000101010101" pitchFamily="18" charset="-127"/>
              </a:rPr>
              <a:t>innamorati. </a:t>
            </a:r>
            <a:endParaRPr lang="it-I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cxnSp>
        <p:nvCxnSpPr>
          <p:cNvPr id="5" name="Connettore 2 4"/>
          <p:cNvCxnSpPr/>
          <p:nvPr/>
        </p:nvCxnSpPr>
        <p:spPr>
          <a:xfrm>
            <a:off x="5146218" y="4256995"/>
            <a:ext cx="2315939" cy="109877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217" y="4676775"/>
            <a:ext cx="4544783" cy="21812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9704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6963"/>
          </a:xfrm>
          <a:gradFill>
            <a:gsLst>
              <a:gs pos="43000">
                <a:schemeClr val="tx1">
                  <a:lumMod val="95000"/>
                  <a:lumOff val="5000"/>
                </a:schemeClr>
              </a:gs>
              <a:gs pos="68000">
                <a:schemeClr val="bg1">
                  <a:lumMod val="95000"/>
                </a:schemeClr>
              </a:gs>
              <a:gs pos="83000">
                <a:schemeClr val="bg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endParaRPr lang="it-IT" dirty="0">
              <a:latin typeface="AR DARLING" panose="02000000000000000000" pitchFamily="2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38200" y="2216219"/>
            <a:ext cx="10515599" cy="2800767"/>
          </a:xfrm>
          <a:prstGeom prst="rect">
            <a:avLst/>
          </a:prstGeom>
          <a:gradFill>
            <a:gsLst>
              <a:gs pos="43000">
                <a:schemeClr val="tx1"/>
              </a:gs>
              <a:gs pos="74000">
                <a:schemeClr val="bg1">
                  <a:lumMod val="95000"/>
                </a:schemeClr>
              </a:gs>
              <a:gs pos="83000">
                <a:schemeClr val="bg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0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  <a:cs typeface="KodchiangUPC" panose="02020603050405020304" pitchFamily="18" charset="-34"/>
              </a:rPr>
              <a:t>THE END</a:t>
            </a:r>
            <a:endParaRPr lang="it-IT" sz="80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pPr algn="ctr"/>
            <a:endParaRPr lang="it-IT" sz="96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AR BERKLEY" panose="02000000000000000000" pitchFamily="2" charset="0"/>
              <a:cs typeface="KodchiangUPC" panose="02020603050405020304" pitchFamily="18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898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46598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308</Words>
  <Application>Microsoft Office PowerPoint</Application>
  <PresentationFormat>Personalizzato</PresentationFormat>
  <Paragraphs>28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Diapositiva 1</vt:lpstr>
      <vt:lpstr>Diapositiva 2</vt:lpstr>
      <vt:lpstr>ANGRI E LA SUA STORIA</vt:lpstr>
      <vt:lpstr>CASTELLO DORIA Le torri d’avvistamento  La torre maggiore del castello "il Mastio", è certamente la parte più antica dell'intero edificio. Essa potrebbe infatti risalire all'epoca romana e ciò si può desumere sia dal vario materiale di risulta di piccole dimensioni, e sia dal materiale alluvionale di superficie, nel quale predomina la pietra locale.</vt:lpstr>
      <vt:lpstr>…Ogni notte il principe Doriano e la contadina Genoveffa si incontravano all’insaputa di tutti. Sin da piccolo il principe non AVEVA mai voluto tagliare i suoi capelli, sui quali solitamente saliva Genoveffa.</vt:lpstr>
      <vt:lpstr>                         CELLE SEGRETE Ci sono divere tipologie di celle. In passato quelle al primo piano inferiore erano destinate alle persone ‘nobili’ che commettevano reati.  Le celle per le persone più povere e umili si                                               trovavano più giù </vt:lpstr>
      <vt:lpstr>Diapositiva 7</vt:lpstr>
      <vt:lpstr>Diapositiva 8</vt:lpstr>
      <vt:lpstr>Diapositiva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info22</dc:creator>
  <cp:lastModifiedBy>Bruno Sammarco</cp:lastModifiedBy>
  <cp:revision>22</cp:revision>
  <dcterms:created xsi:type="dcterms:W3CDTF">2018-06-04T13:57:25Z</dcterms:created>
  <dcterms:modified xsi:type="dcterms:W3CDTF">2018-07-31T16:37:22Z</dcterms:modified>
</cp:coreProperties>
</file>